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30"/>
  </p:notesMasterIdLst>
  <p:sldIdLst>
    <p:sldId id="256" r:id="rId18"/>
    <p:sldId id="257" r:id="rId19"/>
    <p:sldId id="258" r:id="rId20"/>
    <p:sldId id="259" r:id="rId21"/>
    <p:sldId id="260" r:id="rId22"/>
    <p:sldId id="261" r:id="rId23"/>
    <p:sldId id="262" r:id="rId24"/>
    <p:sldId id="263" r:id="rId25"/>
    <p:sldId id="264" r:id="rId26"/>
    <p:sldId id="265" r:id="rId27"/>
    <p:sldId id="266" r:id="rId28"/>
    <p:sldId id="267" r:id="rId29"/>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HK Grotesk Light" charset="1" panose="00000400000000000000"/>
      <p:regular r:id="rId10"/>
    </p:embeddedFont>
    <p:embeddedFont>
      <p:font typeface="HK Grotesk Light Bold" charset="1" panose="00000500000000000000"/>
      <p:regular r:id="rId11"/>
    </p:embeddedFont>
    <p:embeddedFont>
      <p:font typeface="HK Grotesk Light Italics" charset="1" panose="00000400000000000000"/>
      <p:regular r:id="rId12"/>
    </p:embeddedFont>
    <p:embeddedFont>
      <p:font typeface="HK Grotesk Light Bold Italics" charset="1" panose="00000500000000000000"/>
      <p:regular r:id="rId13"/>
    </p:embeddedFont>
    <p:embeddedFont>
      <p:font typeface="Cormorant Garamond Light" charset="1" panose="00000400000000000000"/>
      <p:regular r:id="rId14"/>
    </p:embeddedFont>
    <p:embeddedFont>
      <p:font typeface="Cormorant Garamond Light Bold" charset="1" panose="00000500000000000000"/>
      <p:regular r:id="rId15"/>
    </p:embeddedFont>
    <p:embeddedFont>
      <p:font typeface="Cormorant Garamond Light Italics" charset="1" panose="00000400000000000000"/>
      <p:regular r:id="rId16"/>
    </p:embeddedFont>
    <p:embeddedFont>
      <p:font typeface="Cormorant Garamond Light Bold Italics" charset="1" panose="00000500000000000000"/>
      <p:regular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slides/slide1.xml" Type="http://schemas.openxmlformats.org/officeDocument/2006/relationships/slide"/><Relationship Id="rId19" Target="slides/slide2.xml" Type="http://schemas.openxmlformats.org/officeDocument/2006/relationships/slide"/><Relationship Id="rId2" Target="presProps.xml" Type="http://schemas.openxmlformats.org/officeDocument/2006/relationships/presProps"/><Relationship Id="rId20" Target="slides/slide3.xml" Type="http://schemas.openxmlformats.org/officeDocument/2006/relationships/slide"/><Relationship Id="rId21" Target="slides/slide4.xml" Type="http://schemas.openxmlformats.org/officeDocument/2006/relationships/slide"/><Relationship Id="rId22" Target="slides/slide5.xml" Type="http://schemas.openxmlformats.org/officeDocument/2006/relationships/slide"/><Relationship Id="rId23" Target="slides/slide6.xml" Type="http://schemas.openxmlformats.org/officeDocument/2006/relationships/slide"/><Relationship Id="rId24" Target="slides/slide7.xml" Type="http://schemas.openxmlformats.org/officeDocument/2006/relationships/slide"/><Relationship Id="rId25" Target="slides/slide8.xml" Type="http://schemas.openxmlformats.org/officeDocument/2006/relationships/slide"/><Relationship Id="rId26" Target="slides/slide9.xml" Type="http://schemas.openxmlformats.org/officeDocument/2006/relationships/slide"/><Relationship Id="rId27" Target="slides/slide10.xml" Type="http://schemas.openxmlformats.org/officeDocument/2006/relationships/slide"/><Relationship Id="rId28" Target="slides/slide11.xml" Type="http://schemas.openxmlformats.org/officeDocument/2006/relationships/slide"/><Relationship Id="rId29" Target="slides/slide12.xml" Type="http://schemas.openxmlformats.org/officeDocument/2006/relationships/slide"/><Relationship Id="rId3" Target="viewProps.xml" Type="http://schemas.openxmlformats.org/officeDocument/2006/relationships/viewProps"/><Relationship Id="rId30" Target="notesMasters/notesMaster1.xml" Type="http://schemas.openxmlformats.org/officeDocument/2006/relationships/notesMaster"/><Relationship Id="rId31" Target="theme/theme2.xml" Type="http://schemas.openxmlformats.org/officeDocument/2006/relationships/theme"/><Relationship Id="rId32" Target="notesSlides/notesSlide1.xml" Type="http://schemas.openxmlformats.org/officeDocument/2006/relationships/notesSlide"/><Relationship Id="rId33" Target="notesSlides/notesSlide2.xml" Type="http://schemas.openxmlformats.org/officeDocument/2006/relationships/notesSlide"/><Relationship Id="rId34" Target="notesSlides/notesSlide3.xml" Type="http://schemas.openxmlformats.org/officeDocument/2006/relationships/notesSlide"/><Relationship Id="rId35" Target="notesSlides/notesSlide4.xml" Type="http://schemas.openxmlformats.org/officeDocument/2006/relationships/notesSlide"/><Relationship Id="rId36" Target="notesSlides/notesSlide5.xml" Type="http://schemas.openxmlformats.org/officeDocument/2006/relationships/notesSlide"/><Relationship Id="rId37" Target="notesSlides/notesSlide6.xml" Type="http://schemas.openxmlformats.org/officeDocument/2006/relationships/notesSlide"/><Relationship Id="rId4" Target="theme/theme1.xml" Type="http://schemas.openxmlformats.org/officeDocument/2006/relationships/them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notesMasters/_rels/notesMaster1.xml.rels><?xml version="1.0" encoding="UTF-8" standalone="no"?><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_rels/notesSlide2.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6.xml" Type="http://schemas.openxmlformats.org/officeDocument/2006/relationships/slide"/></Relationships>
</file>

<file path=ppt/notesSlides/_rels/notesSlide3.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7.xml" Type="http://schemas.openxmlformats.org/officeDocument/2006/relationships/slide"/></Relationships>
</file>

<file path=ppt/notesSlides/_rels/notesSlide4.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9.xml" Type="http://schemas.openxmlformats.org/officeDocument/2006/relationships/slide"/></Relationships>
</file>

<file path=ppt/notesSlides/_rels/notesSlide5.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10.xml" Type="http://schemas.openxmlformats.org/officeDocument/2006/relationships/slide"/></Relationships>
</file>

<file path=ppt/notesSlides/_rels/notesSlide6.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11.xml" Type="http://schemas.openxmlformats.org/officeDocument/2006/relationships/slide"/></Relationships>
</file>

<file path=ppt/notesSlides/notesSlide1.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David Axelrod: “When It Comes to People Like My Daughter, One Size Does Not Fit All” www.nytimes.com/2021/07/04/opinion/disability-funding-medicaid.html </a:t>
            </a:r>
          </a:p>
          <a:p>
            <a:r>
              <a:rPr lang="en-US"/>
              <a:t/>
            </a:r>
          </a:p>
          <a:p>
            <a:r>
              <a:rPr lang="en-US"/>
              <a:t>National Council on Severe Autism:</a:t>
            </a:r>
          </a:p>
          <a:p>
            <a:r>
              <a:rPr lang="en-US"/>
              <a:t>1) www.ncsautism.org/</a:t>
            </a:r>
          </a:p>
          <a:p>
            <a:r>
              <a:rPr lang="en-US"/>
              <a:t>2) www.ncsautism.org/blog//authenticawareness-stop-shaming-severe-autism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2.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https://capitolweekly.net/helping-mentally-ill-people-the-debate-over-involuntary-treatment/?fbclid=IwAR3Ak5EQAWstEnZGIxPtAraT6ykhBMry4MiuL878wQyDtVeDC4BaN6SylqU</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3.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https://medium.com/@idha_nyc/open-letter-to-pbs-in-response-to-mental-health-documentary-bedlam-3c095843c0f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4.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https://medium.com/@idha_nyc/open-letter-to-pbs-in-response-to-mental-health-documentary-bedlam-3c095843c0f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5.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https://medium.com/@idha_nyc/open-letter-to-pbs-in-response-to-mental-health-documentary-bedlam-3c095843c0f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6.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www.treatmentadvocacycenter.org</a:t>
            </a:r>
          </a:p>
          <a:p>
            <a:r>
              <a:rPr lang="en-US"/>
              <a:t/>
            </a:r>
          </a:p>
          <a:p>
            <a:r>
              <a:rPr lang="en-US"/>
              <a:t>www.youtube.com/watch?v=1Eh_Keo5Xjw</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10.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5.xml" Type="http://schemas.openxmlformats.org/officeDocument/2006/relationships/notesSlide"/><Relationship Id="rId3" Target="https://medium.com/@idha_nyc/open-letter-to-pbs-in-response-to-mental-health-documentary-bedlam-3c095843c0f" TargetMode="External" Type="http://schemas.openxmlformats.org/officeDocument/2006/relationships/hyperlink"/><Relationship Id="rId4" Target="https://medium.com/@idha_nyc/open-letter-to-pbs-in-response-to-mental-health-documentary-bedlam-3c095843c0f" TargetMode="External" Type="http://schemas.openxmlformats.org/officeDocument/2006/relationships/hyperlink"/><Relationship Id="rId5" Target="https://medium.com/@idha_nyc/open-letter-to-pbs-in-response-to-mental-health-documentary-bedlam-3c095843c0f" TargetMode="External" Type="http://schemas.openxmlformats.org/officeDocument/2006/relationships/hyperlink"/><Relationship Id="rId6" Target="https://medium.com/@idha_nyc/open-letter-to-pbs-in-response-to-mental-health-documentary-bedlam-3c095843c0f" TargetMode="External" Type="http://schemas.openxmlformats.org/officeDocument/2006/relationships/hyperlink"/><Relationship Id="rId7" Target="https://medium.com/@idha_nyc/open-letter-to-pbs-in-response-to-mental-health-documentary-bedlam-3c095843c0f" TargetMode="External" Type="http://schemas.openxmlformats.org/officeDocument/2006/relationships/hyperlink"/></Relationships>
</file>

<file path=ppt/slides/_rels/slide11.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6.xml" Type="http://schemas.openxmlformats.org/officeDocument/2006/relationships/notesSlide"/><Relationship Id="rId3" Target="https://www.treatmentadvocacycenter.org" TargetMode="External" Type="http://schemas.openxmlformats.org/officeDocument/2006/relationships/hyperlink"/><Relationship Id="rId4" Target="http://www.youtube.com/watch?v=1Eh_Keo5Xjw" TargetMode="External" Type="http://schemas.openxmlformats.org/officeDocument/2006/relationships/hyperlink"/></Relationships>
</file>

<file path=ppt/slides/_rels/slide1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6.jpeg" Type="http://schemas.openxmlformats.org/officeDocument/2006/relationships/image"/></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 Id="rId3" Target="https://medium.com/@suinman/disability-rights-groups-should-accept-schizophrenia-9b1220c81f2a" TargetMode="External" Type="http://schemas.openxmlformats.org/officeDocument/2006/relationships/hyperlink"/></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s>
</file>

<file path=ppt/slides/_rels/slide5.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http://www.nytimes.com/2021/07/04/opinion/disability-funding-medicaid.html" TargetMode="External" Type="http://schemas.openxmlformats.org/officeDocument/2006/relationships/hyperlink"/><Relationship Id="rId4" Target="http://www.ncsautism.org" TargetMode="External" Type="http://schemas.openxmlformats.org/officeDocument/2006/relationships/hyperlink"/><Relationship Id="rId5" Target="http://www.ncsautism.org/blog/authenticawareness-stop-shaming-severe-autism" TargetMode="External" Type="http://schemas.openxmlformats.org/officeDocument/2006/relationships/hyperlink"/></Relationships>
</file>

<file path=ppt/slides/_rels/slide6.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 Id="rId3" Target="https://capitolweekly.net/helping-mentally-ill-people-the-debate-over-involuntary-treatment/?fbclid=IwAR3Ak5EQAWstEnZGIxPtAraT6ykhBMry4MiuL878wQyDtVeDC4BaN6SylqU" TargetMode="External" Type="http://schemas.openxmlformats.org/officeDocument/2006/relationships/hyperlink"/></Relationships>
</file>

<file path=ppt/slides/_rels/slide7.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 Id="rId3" Target="https://medium.com/@idha_nyc/open-letter-to-pbs-in-response-to-mental-health-documentary-bedlam-3c095843c0f" TargetMode="External" Type="http://schemas.openxmlformats.org/officeDocument/2006/relationships/hyperlink"/></Relationships>
</file>

<file path=ppt/slides/_rels/slide8.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s>
</file>

<file path=ppt/slides/_rels/slide9.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4.xml" Type="http://schemas.openxmlformats.org/officeDocument/2006/relationships/notesSlide"/><Relationship Id="rId3" Target="https://medium.com/@idha_nyc/open-letter-to-pbs-in-response-to-mental-health-documentary-bedlam-3c095843c0f" TargetMode="External" Type="http://schemas.openxmlformats.org/officeDocument/2006/relationships/hyperlink"/><Relationship Id="rId4" Target="https://medium.com/@idha_nyc/open-letter-to-pbs-in-response-to-mental-health-documentary-bedlam-3c095843c0f" TargetMode="External" Type="http://schemas.openxmlformats.org/officeDocument/2006/relationships/hyperlink"/><Relationship Id="rId5" Target="https://medium.com/@idha_nyc/open-letter-to-pbs-in-response-to-mental-health-documentary-bedlam-3c095843c0f" TargetMode="External" Type="http://schemas.openxmlformats.org/officeDocument/2006/relationships/hyperlink"/><Relationship Id="rId6" Target="https://medium.com/@idha_nyc/open-letter-to-pbs-in-response-to-mental-health-documentary-bedlam-3c095843c0f" TargetMode="External" Type="http://schemas.openxmlformats.org/officeDocument/2006/relationships/hyperlink"/><Relationship Id="rId7" Target="https://medium.com/@idha_nyc/open-letter-to-pbs-in-response-to-mental-health-documentary-bedlam-3c095843c0f" TargetMode="External" Type="http://schemas.openxmlformats.org/officeDocument/2006/relationships/hyperlink"/></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F6F6F6"/>
        </a:solidFill>
      </p:bgPr>
    </p:bg>
    <p:spTree>
      <p:nvGrpSpPr>
        <p:cNvPr id="1" name=""/>
        <p:cNvGrpSpPr/>
        <p:nvPr/>
      </p:nvGrpSpPr>
      <p:grpSpPr>
        <a:xfrm>
          <a:off x="0" y="0"/>
          <a:ext cx="0" cy="0"/>
          <a:chOff x="0" y="0"/>
          <a:chExt cx="0" cy="0"/>
        </a:xfrm>
      </p:grpSpPr>
      <p:sp>
        <p:nvSpPr>
          <p:cNvPr name="AutoShape 2" id="2"/>
          <p:cNvSpPr/>
          <p:nvPr/>
        </p:nvSpPr>
        <p:spPr>
          <a:xfrm rot="-5400000">
            <a:off x="767636" y="5584327"/>
            <a:ext cx="11178179" cy="0"/>
          </a:xfrm>
          <a:prstGeom prst="line">
            <a:avLst/>
          </a:prstGeom>
          <a:ln cap="rnd" w="9525">
            <a:solidFill>
              <a:srgbClr val="000000"/>
            </a:solidFill>
            <a:prstDash val="solid"/>
            <a:headEnd type="none" len="sm" w="sm"/>
            <a:tailEnd type="none" len="sm" w="sm"/>
          </a:ln>
        </p:spPr>
      </p:sp>
      <p:grpSp>
        <p:nvGrpSpPr>
          <p:cNvPr name="Group 3" id="3"/>
          <p:cNvGrpSpPr>
            <a:grpSpLocks noChangeAspect="true"/>
          </p:cNvGrpSpPr>
          <p:nvPr/>
        </p:nvGrpSpPr>
        <p:grpSpPr>
          <a:xfrm rot="0">
            <a:off x="783966" y="1688089"/>
            <a:ext cx="4644072" cy="6910822"/>
            <a:chOff x="0" y="0"/>
            <a:chExt cx="4267200" cy="6350000"/>
          </a:xfrm>
        </p:grpSpPr>
        <p:sp>
          <p:nvSpPr>
            <p:cNvPr name="Freeform 4" id="4"/>
            <p:cNvSpPr/>
            <p:nvPr/>
          </p:nvSpPr>
          <p:spPr>
            <a:xfrm flipH="true" flipV="false" rot="0">
              <a:off x="0" y="0"/>
              <a:ext cx="4267200" cy="6350000"/>
            </a:xfrm>
            <a:custGeom>
              <a:avLst/>
              <a:gdLst/>
              <a:ahLst/>
              <a:cxnLst/>
              <a:rect r="r" b="b" t="t" l="l"/>
              <a:pathLst>
                <a:path h="6350000" w="4267200">
                  <a:moveTo>
                    <a:pt x="0" y="3175000"/>
                  </a:moveTo>
                  <a:cubicBezTo>
                    <a:pt x="0" y="4928489"/>
                    <a:pt x="955294" y="6350000"/>
                    <a:pt x="2133600" y="6350000"/>
                  </a:cubicBezTo>
                  <a:cubicBezTo>
                    <a:pt x="3311906" y="6350000"/>
                    <a:pt x="4267200" y="4928489"/>
                    <a:pt x="4267200" y="3175000"/>
                  </a:cubicBezTo>
                  <a:cubicBezTo>
                    <a:pt x="4267200" y="1421511"/>
                    <a:pt x="3311906" y="0"/>
                    <a:pt x="2133600" y="0"/>
                  </a:cubicBezTo>
                  <a:cubicBezTo>
                    <a:pt x="955294" y="0"/>
                    <a:pt x="0" y="1421511"/>
                    <a:pt x="0" y="3175000"/>
                  </a:cubicBezTo>
                  <a:close/>
                </a:path>
              </a:pathLst>
            </a:custGeom>
            <a:blipFill>
              <a:blip r:embed="rId2"/>
              <a:stretch>
                <a:fillRect l="-110824" t="0" r="-45192" b="0"/>
              </a:stretch>
            </a:blipFill>
          </p:spPr>
        </p:sp>
      </p:grpSp>
      <p:grpSp>
        <p:nvGrpSpPr>
          <p:cNvPr name="Group 5" id="5"/>
          <p:cNvGrpSpPr/>
          <p:nvPr/>
        </p:nvGrpSpPr>
        <p:grpSpPr>
          <a:xfrm rot="0">
            <a:off x="7288402" y="8994674"/>
            <a:ext cx="5915253" cy="814123"/>
            <a:chOff x="0" y="0"/>
            <a:chExt cx="7887004" cy="1085497"/>
          </a:xfrm>
        </p:grpSpPr>
        <p:grpSp>
          <p:nvGrpSpPr>
            <p:cNvPr name="Group 6" id="6"/>
            <p:cNvGrpSpPr/>
            <p:nvPr/>
          </p:nvGrpSpPr>
          <p:grpSpPr>
            <a:xfrm rot="0">
              <a:off x="0" y="0"/>
              <a:ext cx="7887004" cy="1085497"/>
              <a:chOff x="0" y="0"/>
              <a:chExt cx="4798333" cy="660400"/>
            </a:xfrm>
          </p:grpSpPr>
          <p:sp>
            <p:nvSpPr>
              <p:cNvPr name="Freeform 7" id="7"/>
              <p:cNvSpPr/>
              <p:nvPr/>
            </p:nvSpPr>
            <p:spPr>
              <a:xfrm flipH="false" flipV="false" rot="0">
                <a:off x="0" y="0"/>
                <a:ext cx="4798333" cy="660400"/>
              </a:xfrm>
              <a:custGeom>
                <a:avLst/>
                <a:gdLst/>
                <a:ahLst/>
                <a:cxnLst/>
                <a:rect r="r" b="b" t="t" l="l"/>
                <a:pathLst>
                  <a:path h="660400" w="4798333">
                    <a:moveTo>
                      <a:pt x="4673873" y="660400"/>
                    </a:moveTo>
                    <a:lnTo>
                      <a:pt x="124460" y="660400"/>
                    </a:lnTo>
                    <a:cubicBezTo>
                      <a:pt x="55880" y="660400"/>
                      <a:pt x="0" y="604520"/>
                      <a:pt x="0" y="535940"/>
                    </a:cubicBezTo>
                    <a:lnTo>
                      <a:pt x="0" y="124460"/>
                    </a:lnTo>
                    <a:cubicBezTo>
                      <a:pt x="0" y="55880"/>
                      <a:pt x="55880" y="0"/>
                      <a:pt x="124460" y="0"/>
                    </a:cubicBezTo>
                    <a:lnTo>
                      <a:pt x="4673873" y="0"/>
                    </a:lnTo>
                    <a:cubicBezTo>
                      <a:pt x="4742453" y="0"/>
                      <a:pt x="4798333" y="55880"/>
                      <a:pt x="4798333" y="124460"/>
                    </a:cubicBezTo>
                    <a:lnTo>
                      <a:pt x="4798333" y="535940"/>
                    </a:lnTo>
                    <a:cubicBezTo>
                      <a:pt x="4798333" y="604520"/>
                      <a:pt x="4742453" y="660400"/>
                      <a:pt x="4673873" y="660400"/>
                    </a:cubicBezTo>
                    <a:close/>
                  </a:path>
                </a:pathLst>
              </a:custGeom>
              <a:solidFill>
                <a:srgbClr val="E2E9FF"/>
              </a:solidFill>
            </p:spPr>
          </p:sp>
        </p:grpSp>
        <p:sp>
          <p:nvSpPr>
            <p:cNvPr name="TextBox 8" id="8"/>
            <p:cNvSpPr txBox="true"/>
            <p:nvPr/>
          </p:nvSpPr>
          <p:spPr>
            <a:xfrm rot="0">
              <a:off x="303499" y="191805"/>
              <a:ext cx="7050005" cy="644737"/>
            </a:xfrm>
            <a:prstGeom prst="rect">
              <a:avLst/>
            </a:prstGeom>
          </p:spPr>
          <p:txBody>
            <a:bodyPr anchor="t" rtlCol="false" tIns="0" lIns="0" bIns="0" rIns="0">
              <a:spAutoFit/>
            </a:bodyPr>
            <a:lstStyle/>
            <a:p>
              <a:pPr>
                <a:lnSpc>
                  <a:spcPts val="4060"/>
                </a:lnSpc>
              </a:pPr>
              <a:r>
                <a:rPr lang="en-US" sz="2900">
                  <a:solidFill>
                    <a:srgbClr val="000000"/>
                  </a:solidFill>
                  <a:latin typeface="HK Grotesk Light Bold"/>
                </a:rPr>
                <a:t>SUSAN INMAN</a:t>
              </a:r>
            </a:p>
          </p:txBody>
        </p:sp>
      </p:grpSp>
      <p:sp>
        <p:nvSpPr>
          <p:cNvPr name="TextBox 9" id="9"/>
          <p:cNvSpPr txBox="true"/>
          <p:nvPr/>
        </p:nvSpPr>
        <p:spPr>
          <a:xfrm rot="0">
            <a:off x="7288402" y="620930"/>
            <a:ext cx="8991242" cy="7728585"/>
          </a:xfrm>
          <a:prstGeom prst="rect">
            <a:avLst/>
          </a:prstGeom>
        </p:spPr>
        <p:txBody>
          <a:bodyPr anchor="t" rtlCol="false" tIns="0" lIns="0" bIns="0" rIns="0">
            <a:spAutoFit/>
          </a:bodyPr>
          <a:lstStyle/>
          <a:p>
            <a:pPr>
              <a:lnSpc>
                <a:spcPts val="10169"/>
              </a:lnSpc>
            </a:pPr>
            <a:r>
              <a:rPr lang="en-US" sz="9000">
                <a:solidFill>
                  <a:srgbClr val="25245D"/>
                </a:solidFill>
                <a:latin typeface="Cormorant Garamond Light Bold"/>
              </a:rPr>
              <a:t>How Disability Rights Groups Can Better Meet the Needs of People with Severe Mental Illnesses</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F6F6F6"/>
        </a:solidFill>
      </p:bgPr>
    </p:bg>
    <p:spTree>
      <p:nvGrpSpPr>
        <p:cNvPr id="1" name=""/>
        <p:cNvGrpSpPr/>
        <p:nvPr/>
      </p:nvGrpSpPr>
      <p:grpSpPr>
        <a:xfrm>
          <a:off x="0" y="0"/>
          <a:ext cx="0" cy="0"/>
          <a:chOff x="0" y="0"/>
          <a:chExt cx="0" cy="0"/>
        </a:xfrm>
      </p:grpSpPr>
      <p:sp>
        <p:nvSpPr>
          <p:cNvPr name="TextBox 2" id="2"/>
          <p:cNvSpPr txBox="true"/>
          <p:nvPr/>
        </p:nvSpPr>
        <p:spPr>
          <a:xfrm rot="0">
            <a:off x="1221292" y="2960336"/>
            <a:ext cx="15845416" cy="6969506"/>
          </a:xfrm>
          <a:prstGeom prst="rect">
            <a:avLst/>
          </a:prstGeom>
        </p:spPr>
        <p:txBody>
          <a:bodyPr anchor="t" rtlCol="false" tIns="0" lIns="0" bIns="0" rIns="0">
            <a:spAutoFit/>
          </a:bodyPr>
          <a:lstStyle/>
          <a:p>
            <a:pPr>
              <a:lnSpc>
                <a:spcPts val="3277"/>
              </a:lnSpc>
            </a:pPr>
            <a:r>
              <a:rPr lang="en-US" sz="2900">
                <a:solidFill>
                  <a:srgbClr val="000000"/>
                </a:solidFill>
                <a:latin typeface="HK Grotesk Light Bold"/>
                <a:hlinkClick r:id="rId3" tooltip="https://medium.com/@idha_nyc/open-letter-to-pbs-in-response-to-mental-health-documentary-bedlam-3c095843c0f"/>
              </a:rPr>
              <a:t>6.  Work to expand the perspectives of Disability Studies programs to stop demeaning “medicalization” of mental illness and to stop denying the existence of actual mental illnesses. </a:t>
            </a:r>
          </a:p>
          <a:p>
            <a:pPr>
              <a:lnSpc>
                <a:spcPts val="3277"/>
              </a:lnSpc>
            </a:pPr>
          </a:p>
          <a:p>
            <a:pPr>
              <a:lnSpc>
                <a:spcPts val="3277"/>
              </a:lnSpc>
            </a:pPr>
            <a:r>
              <a:rPr lang="en-US" sz="2900">
                <a:solidFill>
                  <a:srgbClr val="000000"/>
                </a:solidFill>
                <a:latin typeface="HK Grotesk Light Bold"/>
                <a:hlinkClick r:id="rId4" tooltip="https://medium.com/@idha_nyc/open-letter-to-pbs-in-response-to-mental-health-documentary-bedlam-3c095843c0f"/>
              </a:rPr>
              <a:t>7. Stop supporting the peer run programs promoted by psych survivors – people with problems of living paid to support each other – don’t want to see or take responsibility for people in psychosis Train peer workers about mental illnesses</a:t>
            </a:r>
          </a:p>
          <a:p>
            <a:pPr>
              <a:lnSpc>
                <a:spcPts val="3277"/>
              </a:lnSpc>
            </a:pPr>
          </a:p>
          <a:p>
            <a:pPr>
              <a:lnSpc>
                <a:spcPts val="3277"/>
              </a:lnSpc>
            </a:pPr>
            <a:r>
              <a:rPr lang="en-US" sz="2900">
                <a:solidFill>
                  <a:srgbClr val="000000"/>
                </a:solidFill>
                <a:latin typeface="HK Grotesk Light Bold"/>
                <a:hlinkClick r:id="rId5" tooltip="https://medium.com/@idha_nyc/open-letter-to-pbs-in-response-to-mental-health-documentary-bedlam-3c095843c0f"/>
              </a:rPr>
              <a:t>8. Stop demeaning family caregivers for severely disabled people and their perspectives on the kinds of services that are needed. Work with them to find solutions to the enormous problems confronting these populations. Support families’ efforts to stop the ravages of severe untreated mental illnesses that have been leading to homelessness, addiction and incarceration.</a:t>
            </a:r>
          </a:p>
          <a:p>
            <a:pPr>
              <a:lnSpc>
                <a:spcPts val="3277"/>
              </a:lnSpc>
            </a:pPr>
          </a:p>
          <a:p>
            <a:pPr>
              <a:lnSpc>
                <a:spcPts val="3277"/>
              </a:lnSpc>
            </a:pPr>
            <a:r>
              <a:rPr lang="en-US" sz="2900">
                <a:solidFill>
                  <a:srgbClr val="000000"/>
                </a:solidFill>
                <a:latin typeface="HK Grotesk Light Bold"/>
                <a:hlinkClick r:id="rId6" tooltip="https://medium.com/@idha_nyc/open-letter-to-pbs-in-response-to-mental-health-documentary-bedlam-3c095843c0f"/>
              </a:rPr>
              <a:t>9. Include family caregivers in the training of those who are educating Disability Studies students and disability rights staff. Advocate to include family caregivers in the training of all mental health clinicians</a:t>
            </a:r>
          </a:p>
          <a:p>
            <a:pPr>
              <a:lnSpc>
                <a:spcPts val="3277"/>
              </a:lnSpc>
            </a:pPr>
          </a:p>
          <a:p>
            <a:pPr>
              <a:lnSpc>
                <a:spcPts val="3277"/>
              </a:lnSpc>
            </a:pPr>
            <a:r>
              <a:rPr lang="en-US" sz="2900">
                <a:solidFill>
                  <a:srgbClr val="000000"/>
                </a:solidFill>
                <a:latin typeface="HK Grotesk Light Bold"/>
                <a:hlinkClick r:id="rId7" tooltip="https://medium.com/@idha_nyc/open-letter-to-pbs-in-response-to-mental-health-documentary-bedlam-3c095843c0f"/>
              </a:rPr>
              <a:t>10. Work with family caregivers to help them advocate for the kinds of services that are needed.</a:t>
            </a:r>
          </a:p>
        </p:txBody>
      </p:sp>
      <p:sp>
        <p:nvSpPr>
          <p:cNvPr name="AutoShape 3" id="3"/>
          <p:cNvSpPr/>
          <p:nvPr/>
        </p:nvSpPr>
        <p:spPr>
          <a:xfrm rot="0">
            <a:off x="0" y="0"/>
            <a:ext cx="18288000" cy="2398361"/>
          </a:xfrm>
          <a:prstGeom prst="rect">
            <a:avLst/>
          </a:prstGeom>
          <a:solidFill>
            <a:srgbClr val="E2E9FF"/>
          </a:solidFill>
        </p:spPr>
      </p:sp>
      <p:sp>
        <p:nvSpPr>
          <p:cNvPr name="TextBox 4" id="4"/>
          <p:cNvSpPr txBox="true"/>
          <p:nvPr/>
        </p:nvSpPr>
        <p:spPr>
          <a:xfrm rot="0">
            <a:off x="12047422" y="1880496"/>
            <a:ext cx="1170682" cy="325247"/>
          </a:xfrm>
          <a:prstGeom prst="rect">
            <a:avLst/>
          </a:prstGeom>
        </p:spPr>
        <p:txBody>
          <a:bodyPr anchor="t" rtlCol="false" tIns="0" lIns="0" bIns="0" rIns="0">
            <a:spAutoFit/>
          </a:bodyPr>
          <a:lstStyle/>
          <a:p>
            <a:pPr algn="ctr">
              <a:lnSpc>
                <a:spcPts val="2599"/>
              </a:lnSpc>
              <a:spcBef>
                <a:spcPct val="0"/>
              </a:spcBef>
            </a:pPr>
            <a:r>
              <a:rPr lang="en-US" sz="2300">
                <a:solidFill>
                  <a:srgbClr val="000000"/>
                </a:solidFill>
                <a:latin typeface="Cormorant Garamond Light Italics"/>
              </a:rPr>
              <a:t>(continued)</a:t>
            </a:r>
          </a:p>
        </p:txBody>
      </p:sp>
      <p:sp>
        <p:nvSpPr>
          <p:cNvPr name="TextBox 5" id="5"/>
          <p:cNvSpPr txBox="true"/>
          <p:nvPr/>
        </p:nvSpPr>
        <p:spPr>
          <a:xfrm rot="0">
            <a:off x="1221292" y="846713"/>
            <a:ext cx="11411471" cy="1014733"/>
          </a:xfrm>
          <a:prstGeom prst="rect">
            <a:avLst/>
          </a:prstGeom>
        </p:spPr>
        <p:txBody>
          <a:bodyPr anchor="t" rtlCol="false" tIns="0" lIns="0" bIns="0" rIns="0">
            <a:spAutoFit/>
          </a:bodyPr>
          <a:lstStyle/>
          <a:p>
            <a:pPr algn="ctr">
              <a:lnSpc>
                <a:spcPts val="7910"/>
              </a:lnSpc>
              <a:spcBef>
                <a:spcPct val="0"/>
              </a:spcBef>
            </a:pPr>
            <a:r>
              <a:rPr lang="en-US" sz="7000">
                <a:solidFill>
                  <a:srgbClr val="25245D"/>
                </a:solidFill>
                <a:latin typeface="Cormorant Garamond Light Bold Italics"/>
              </a:rPr>
              <a:t>What Positions Should DR Support?</a:t>
            </a:r>
          </a:p>
        </p:txBody>
      </p:sp>
      <p:sp>
        <p:nvSpPr>
          <p:cNvPr name="AutoShape 6" id="6"/>
          <p:cNvSpPr/>
          <p:nvPr/>
        </p:nvSpPr>
        <p:spPr>
          <a:xfrm rot="0">
            <a:off x="0" y="2398361"/>
            <a:ext cx="19019566" cy="0"/>
          </a:xfrm>
          <a:prstGeom prst="line">
            <a:avLst/>
          </a:prstGeom>
          <a:ln cap="rnd" w="9525">
            <a:solidFill>
              <a:srgbClr val="000000"/>
            </a:solidFill>
            <a:prstDash val="solid"/>
            <a:headEnd type="none" len="sm" w="sm"/>
            <a:tailEnd type="none" len="sm" w="sm"/>
          </a:ln>
        </p:spPr>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F6F6F6"/>
        </a:solidFill>
      </p:bgPr>
    </p:bg>
    <p:spTree>
      <p:nvGrpSpPr>
        <p:cNvPr id="1" name=""/>
        <p:cNvGrpSpPr/>
        <p:nvPr/>
      </p:nvGrpSpPr>
      <p:grpSpPr>
        <a:xfrm>
          <a:off x="0" y="0"/>
          <a:ext cx="0" cy="0"/>
          <a:chOff x="0" y="0"/>
          <a:chExt cx="0" cy="0"/>
        </a:xfrm>
      </p:grpSpPr>
      <p:sp>
        <p:nvSpPr>
          <p:cNvPr name="TextBox 2" id="2"/>
          <p:cNvSpPr txBox="true"/>
          <p:nvPr/>
        </p:nvSpPr>
        <p:spPr>
          <a:xfrm rot="0">
            <a:off x="1710017" y="1239795"/>
            <a:ext cx="13578443" cy="1627399"/>
          </a:xfrm>
          <a:prstGeom prst="rect">
            <a:avLst/>
          </a:prstGeom>
        </p:spPr>
        <p:txBody>
          <a:bodyPr anchor="t" rtlCol="false" tIns="0" lIns="0" bIns="0" rIns="0">
            <a:spAutoFit/>
          </a:bodyPr>
          <a:lstStyle/>
          <a:p>
            <a:pPr>
              <a:lnSpc>
                <a:spcPts val="13055"/>
              </a:lnSpc>
            </a:pPr>
            <a:r>
              <a:rPr lang="en-US" sz="10120">
                <a:solidFill>
                  <a:srgbClr val="25245D"/>
                </a:solidFill>
                <a:latin typeface="Cormorant Garamond Light Bold"/>
              </a:rPr>
              <a:t>Useful Resources</a:t>
            </a:r>
          </a:p>
        </p:txBody>
      </p:sp>
      <p:sp>
        <p:nvSpPr>
          <p:cNvPr name="AutoShape 3" id="3"/>
          <p:cNvSpPr/>
          <p:nvPr/>
        </p:nvSpPr>
        <p:spPr>
          <a:xfrm rot="0">
            <a:off x="0" y="3724444"/>
            <a:ext cx="18288000" cy="6562556"/>
          </a:xfrm>
          <a:prstGeom prst="rect">
            <a:avLst/>
          </a:prstGeom>
          <a:solidFill>
            <a:srgbClr val="E2E9FF"/>
          </a:solidFill>
        </p:spPr>
      </p:sp>
      <p:sp>
        <p:nvSpPr>
          <p:cNvPr name="TextBox 4" id="4"/>
          <p:cNvSpPr txBox="true"/>
          <p:nvPr/>
        </p:nvSpPr>
        <p:spPr>
          <a:xfrm rot="0">
            <a:off x="1710017" y="4603263"/>
            <a:ext cx="14867967" cy="4833493"/>
          </a:xfrm>
          <a:prstGeom prst="rect">
            <a:avLst/>
          </a:prstGeom>
        </p:spPr>
        <p:txBody>
          <a:bodyPr anchor="t" rtlCol="false" tIns="0" lIns="0" bIns="0" rIns="0">
            <a:spAutoFit/>
          </a:bodyPr>
          <a:lstStyle/>
          <a:p>
            <a:pPr>
              <a:lnSpc>
                <a:spcPts val="4180"/>
              </a:lnSpc>
            </a:pPr>
            <a:r>
              <a:rPr lang="en-US" sz="3699">
                <a:solidFill>
                  <a:srgbClr val="25245D"/>
                </a:solidFill>
                <a:latin typeface="Cormorant Garamond Light Bold"/>
              </a:rPr>
              <a:t>Treatment Advocacy Center</a:t>
            </a:r>
          </a:p>
          <a:p>
            <a:pPr>
              <a:lnSpc>
                <a:spcPts val="4180"/>
              </a:lnSpc>
            </a:pPr>
            <a:r>
              <a:rPr lang="en-US" sz="3699" u="sng">
                <a:solidFill>
                  <a:srgbClr val="25245D"/>
                </a:solidFill>
                <a:latin typeface="Cormorant Garamond Light Bold"/>
                <a:hlinkClick r:id="rId3" tooltip="https://www.treatmentadvocacycenter.org"/>
              </a:rPr>
              <a:t>www.treatmentadvocacycenter.org</a:t>
            </a:r>
          </a:p>
          <a:p>
            <a:pPr>
              <a:lnSpc>
                <a:spcPts val="4180"/>
              </a:lnSpc>
            </a:pPr>
            <a:r>
              <a:rPr lang="en-US" sz="3699">
                <a:solidFill>
                  <a:srgbClr val="25245D"/>
                </a:solidFill>
                <a:latin typeface="Cormorant Garamond Light Bold"/>
              </a:rPr>
              <a:t>Search key issues: Anosognosia, Criminalization of Mental Illness, Bed Shortages</a:t>
            </a:r>
          </a:p>
          <a:p>
            <a:pPr>
              <a:lnSpc>
                <a:spcPts val="4632"/>
              </a:lnSpc>
            </a:pPr>
          </a:p>
          <a:p>
            <a:pPr>
              <a:lnSpc>
                <a:spcPts val="4180"/>
              </a:lnSpc>
            </a:pPr>
            <a:r>
              <a:rPr lang="en-US" sz="3699">
                <a:solidFill>
                  <a:srgbClr val="25245D"/>
                </a:solidFill>
                <a:latin typeface="Cormorant Garamond Light Bold"/>
              </a:rPr>
              <a:t>DJ Jaffe Keynote Speech </a:t>
            </a:r>
          </a:p>
          <a:p>
            <a:pPr>
              <a:lnSpc>
                <a:spcPts val="4180"/>
              </a:lnSpc>
            </a:pPr>
            <a:r>
              <a:rPr lang="en-US" sz="3699" u="sng">
                <a:solidFill>
                  <a:srgbClr val="25245D"/>
                </a:solidFill>
                <a:latin typeface="Cormorant Garamond Light Bold"/>
                <a:hlinkClick r:id="rId4" tooltip="http://www.youtube.com/watch?v=1Eh_Keo5Xjw"/>
              </a:rPr>
              <a:t>www.youtube.com/watch?v=1Eh_Keo5Xjw</a:t>
            </a:r>
          </a:p>
          <a:p>
            <a:pPr>
              <a:lnSpc>
                <a:spcPts val="4632"/>
              </a:lnSpc>
            </a:pPr>
          </a:p>
          <a:p>
            <a:pPr>
              <a:lnSpc>
                <a:spcPts val="4180"/>
              </a:lnSpc>
            </a:pPr>
            <a:r>
              <a:rPr lang="en-US" sz="3699">
                <a:solidFill>
                  <a:srgbClr val="25245D"/>
                </a:solidFill>
                <a:latin typeface="Cormorant Garamond Light Bold"/>
              </a:rPr>
              <a:t>Book</a:t>
            </a:r>
          </a:p>
          <a:p>
            <a:pPr>
              <a:lnSpc>
                <a:spcPts val="4180"/>
              </a:lnSpc>
            </a:pPr>
            <a:r>
              <a:rPr lang="en-US" sz="3699" u="sng">
                <a:solidFill>
                  <a:srgbClr val="25245D"/>
                </a:solidFill>
                <a:latin typeface="Cormorant Garamond Light Bold"/>
              </a:rPr>
              <a:t>Insane Consequences: How the Mental Health Industry Fails the Mentally Ill</a:t>
            </a:r>
          </a:p>
        </p:txBody>
      </p:sp>
      <p:sp>
        <p:nvSpPr>
          <p:cNvPr name="AutoShape 5" id="5"/>
          <p:cNvSpPr/>
          <p:nvPr/>
        </p:nvSpPr>
        <p:spPr>
          <a:xfrm rot="0">
            <a:off x="0" y="3714919"/>
            <a:ext cx="19019566" cy="0"/>
          </a:xfrm>
          <a:prstGeom prst="line">
            <a:avLst/>
          </a:prstGeom>
          <a:ln cap="rnd" w="9525">
            <a:solidFill>
              <a:srgbClr val="000000"/>
            </a:solidFill>
            <a:prstDash val="solid"/>
            <a:headEnd type="none" len="sm" w="sm"/>
            <a:tailEnd type="none" len="sm" w="sm"/>
          </a:ln>
        </p:spPr>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F6F6F6"/>
        </a:solidFill>
      </p:bgPr>
    </p:bg>
    <p:spTree>
      <p:nvGrpSpPr>
        <p:cNvPr id="1" name=""/>
        <p:cNvGrpSpPr/>
        <p:nvPr/>
      </p:nvGrpSpPr>
      <p:grpSpPr>
        <a:xfrm>
          <a:off x="0" y="0"/>
          <a:ext cx="0" cy="0"/>
          <a:chOff x="0" y="0"/>
          <a:chExt cx="0" cy="0"/>
        </a:xfrm>
      </p:grpSpPr>
      <p:sp>
        <p:nvSpPr>
          <p:cNvPr name="AutoShape 2" id="2"/>
          <p:cNvSpPr/>
          <p:nvPr/>
        </p:nvSpPr>
        <p:spPr>
          <a:xfrm rot="0">
            <a:off x="0" y="7126305"/>
            <a:ext cx="19019566" cy="0"/>
          </a:xfrm>
          <a:prstGeom prst="line">
            <a:avLst/>
          </a:prstGeom>
          <a:ln cap="rnd" w="9525">
            <a:solidFill>
              <a:srgbClr val="000000"/>
            </a:solidFill>
            <a:prstDash val="solid"/>
            <a:headEnd type="none" len="sm" w="sm"/>
            <a:tailEnd type="none" len="sm" w="sm"/>
          </a:ln>
        </p:spPr>
      </p:sp>
      <p:grpSp>
        <p:nvGrpSpPr>
          <p:cNvPr name="Group 3" id="3"/>
          <p:cNvGrpSpPr>
            <a:grpSpLocks noChangeAspect="true"/>
          </p:cNvGrpSpPr>
          <p:nvPr/>
        </p:nvGrpSpPr>
        <p:grpSpPr>
          <a:xfrm rot="0">
            <a:off x="5064215" y="4994311"/>
            <a:ext cx="8159570" cy="4263989"/>
            <a:chOff x="0" y="0"/>
            <a:chExt cx="12151360" cy="6350000"/>
          </a:xfrm>
        </p:grpSpPr>
        <p:sp>
          <p:nvSpPr>
            <p:cNvPr name="Freeform 4" id="4"/>
            <p:cNvSpPr/>
            <p:nvPr/>
          </p:nvSpPr>
          <p:spPr>
            <a:xfrm flipH="false" flipV="false" rot="0">
              <a:off x="0" y="0"/>
              <a:ext cx="12151360" cy="6350000"/>
            </a:xfrm>
            <a:custGeom>
              <a:avLst/>
              <a:gdLst/>
              <a:ahLst/>
              <a:cxnLst/>
              <a:rect r="r" b="b" t="t" l="l"/>
              <a:pathLst>
                <a:path h="6350000" w="12151360">
                  <a:moveTo>
                    <a:pt x="6075680" y="0"/>
                  </a:moveTo>
                  <a:cubicBezTo>
                    <a:pt x="9431020" y="0"/>
                    <a:pt x="12151360" y="1421130"/>
                    <a:pt x="12151360" y="3175000"/>
                  </a:cubicBezTo>
                  <a:cubicBezTo>
                    <a:pt x="12151360" y="4928870"/>
                    <a:pt x="9431020" y="6350000"/>
                    <a:pt x="6075680" y="6350000"/>
                  </a:cubicBezTo>
                  <a:cubicBezTo>
                    <a:pt x="2720340" y="6350000"/>
                    <a:pt x="0" y="4928870"/>
                    <a:pt x="0" y="3175000"/>
                  </a:cubicBezTo>
                  <a:cubicBezTo>
                    <a:pt x="0" y="1421130"/>
                    <a:pt x="2720340" y="0"/>
                    <a:pt x="6075680" y="0"/>
                  </a:cubicBezTo>
                  <a:close/>
                </a:path>
              </a:pathLst>
            </a:custGeom>
            <a:blipFill>
              <a:blip r:embed="rId2"/>
              <a:stretch>
                <a:fillRect l="0" t="-13746" r="0" b="-13746"/>
              </a:stretch>
            </a:blipFill>
          </p:spPr>
        </p:sp>
      </p:grpSp>
      <p:grpSp>
        <p:nvGrpSpPr>
          <p:cNvPr name="Group 5" id="5"/>
          <p:cNvGrpSpPr/>
          <p:nvPr/>
        </p:nvGrpSpPr>
        <p:grpSpPr>
          <a:xfrm rot="0">
            <a:off x="3788973" y="900703"/>
            <a:ext cx="10710055" cy="3274669"/>
            <a:chOff x="0" y="0"/>
            <a:chExt cx="14280073" cy="4366225"/>
          </a:xfrm>
        </p:grpSpPr>
        <p:sp>
          <p:nvSpPr>
            <p:cNvPr name="TextBox 6" id="6"/>
            <p:cNvSpPr txBox="true"/>
            <p:nvPr/>
          </p:nvSpPr>
          <p:spPr>
            <a:xfrm rot="0">
              <a:off x="0" y="85725"/>
              <a:ext cx="14280073" cy="2625801"/>
            </a:xfrm>
            <a:prstGeom prst="rect">
              <a:avLst/>
            </a:prstGeom>
          </p:spPr>
          <p:txBody>
            <a:bodyPr anchor="t" rtlCol="false" tIns="0" lIns="0" bIns="0" rIns="0">
              <a:spAutoFit/>
            </a:bodyPr>
            <a:lstStyle/>
            <a:p>
              <a:pPr algn="ctr">
                <a:lnSpc>
                  <a:spcPts val="15141"/>
                </a:lnSpc>
              </a:pPr>
              <a:r>
                <a:rPr lang="en-US" sz="13399">
                  <a:solidFill>
                    <a:srgbClr val="25245D"/>
                  </a:solidFill>
                  <a:latin typeface="Cormorant Garamond Light Bold"/>
                </a:rPr>
                <a:t>Thank you!</a:t>
              </a:r>
            </a:p>
          </p:txBody>
        </p:sp>
        <p:grpSp>
          <p:nvGrpSpPr>
            <p:cNvPr name="Group 7" id="7"/>
            <p:cNvGrpSpPr/>
            <p:nvPr/>
          </p:nvGrpSpPr>
          <p:grpSpPr>
            <a:xfrm rot="0">
              <a:off x="2954920" y="3280728"/>
              <a:ext cx="8370233" cy="1085497"/>
              <a:chOff x="0" y="0"/>
              <a:chExt cx="5092323" cy="660400"/>
            </a:xfrm>
          </p:grpSpPr>
          <p:sp>
            <p:nvSpPr>
              <p:cNvPr name="Freeform 8" id="8"/>
              <p:cNvSpPr/>
              <p:nvPr/>
            </p:nvSpPr>
            <p:spPr>
              <a:xfrm flipH="false" flipV="false" rot="0">
                <a:off x="0" y="0"/>
                <a:ext cx="5092323" cy="660400"/>
              </a:xfrm>
              <a:custGeom>
                <a:avLst/>
                <a:gdLst/>
                <a:ahLst/>
                <a:cxnLst/>
                <a:rect r="r" b="b" t="t" l="l"/>
                <a:pathLst>
                  <a:path h="660400" w="5092323">
                    <a:moveTo>
                      <a:pt x="4967863" y="660400"/>
                    </a:moveTo>
                    <a:lnTo>
                      <a:pt x="124460" y="660400"/>
                    </a:lnTo>
                    <a:cubicBezTo>
                      <a:pt x="55880" y="660400"/>
                      <a:pt x="0" y="604520"/>
                      <a:pt x="0" y="535940"/>
                    </a:cubicBezTo>
                    <a:lnTo>
                      <a:pt x="0" y="124460"/>
                    </a:lnTo>
                    <a:cubicBezTo>
                      <a:pt x="0" y="55880"/>
                      <a:pt x="55880" y="0"/>
                      <a:pt x="124460" y="0"/>
                    </a:cubicBezTo>
                    <a:lnTo>
                      <a:pt x="4967863" y="0"/>
                    </a:lnTo>
                    <a:cubicBezTo>
                      <a:pt x="5036443" y="0"/>
                      <a:pt x="5092323" y="55880"/>
                      <a:pt x="5092323" y="124460"/>
                    </a:cubicBezTo>
                    <a:lnTo>
                      <a:pt x="5092323" y="535940"/>
                    </a:lnTo>
                    <a:cubicBezTo>
                      <a:pt x="5092323" y="604520"/>
                      <a:pt x="5036443" y="660400"/>
                      <a:pt x="4967863" y="660400"/>
                    </a:cubicBezTo>
                    <a:close/>
                  </a:path>
                </a:pathLst>
              </a:custGeom>
              <a:solidFill>
                <a:srgbClr val="E2E9FF"/>
              </a:solidFill>
            </p:spPr>
          </p:sp>
        </p:grpSp>
        <p:sp>
          <p:nvSpPr>
            <p:cNvPr name="TextBox 9" id="9"/>
            <p:cNvSpPr txBox="true"/>
            <p:nvPr/>
          </p:nvSpPr>
          <p:spPr>
            <a:xfrm rot="0">
              <a:off x="3407880" y="3476385"/>
              <a:ext cx="7464313" cy="637032"/>
            </a:xfrm>
            <a:prstGeom prst="rect">
              <a:avLst/>
            </a:prstGeom>
          </p:spPr>
          <p:txBody>
            <a:bodyPr anchor="t" rtlCol="false" tIns="0" lIns="0" bIns="0" rIns="0">
              <a:spAutoFit/>
            </a:bodyPr>
            <a:lstStyle/>
            <a:p>
              <a:pPr algn="ctr">
                <a:lnSpc>
                  <a:spcPts val="3995"/>
                </a:lnSpc>
              </a:pPr>
              <a:r>
                <a:rPr lang="en-US" sz="2853">
                  <a:solidFill>
                    <a:srgbClr val="000000"/>
                  </a:solidFill>
                  <a:latin typeface="HK Grotesk Light Bold"/>
                </a:rPr>
                <a:t>DO YOU HAVE ANY QUESTIONS?</a:t>
              </a:r>
            </a:p>
          </p:txBody>
        </p:sp>
      </p:gr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6F6F6"/>
        </a:solidFill>
      </p:bgPr>
    </p:bg>
    <p:spTree>
      <p:nvGrpSpPr>
        <p:cNvPr id="1" name=""/>
        <p:cNvGrpSpPr/>
        <p:nvPr/>
      </p:nvGrpSpPr>
      <p:grpSpPr>
        <a:xfrm>
          <a:off x="0" y="0"/>
          <a:ext cx="0" cy="0"/>
          <a:chOff x="0" y="0"/>
          <a:chExt cx="0" cy="0"/>
        </a:xfrm>
      </p:grpSpPr>
      <p:sp>
        <p:nvSpPr>
          <p:cNvPr name="AutoShape 2" id="2"/>
          <p:cNvSpPr/>
          <p:nvPr/>
        </p:nvSpPr>
        <p:spPr>
          <a:xfrm rot="-5400000">
            <a:off x="297980" y="5584327"/>
            <a:ext cx="11178179" cy="0"/>
          </a:xfrm>
          <a:prstGeom prst="line">
            <a:avLst/>
          </a:prstGeom>
          <a:ln cap="rnd" w="9525">
            <a:solidFill>
              <a:srgbClr val="000000"/>
            </a:solidFill>
            <a:prstDash val="solid"/>
            <a:headEnd type="none" len="sm" w="sm"/>
            <a:tailEnd type="none" len="sm" w="sm"/>
          </a:ln>
        </p:spPr>
      </p:sp>
      <p:sp>
        <p:nvSpPr>
          <p:cNvPr name="AutoShape 3" id="3"/>
          <p:cNvSpPr/>
          <p:nvPr/>
        </p:nvSpPr>
        <p:spPr>
          <a:xfrm rot="0">
            <a:off x="5891832" y="6114351"/>
            <a:ext cx="12396168" cy="4172649"/>
          </a:xfrm>
          <a:prstGeom prst="rect">
            <a:avLst/>
          </a:prstGeom>
          <a:solidFill>
            <a:srgbClr val="E2E9FF"/>
          </a:solidFill>
        </p:spPr>
      </p:sp>
      <p:grpSp>
        <p:nvGrpSpPr>
          <p:cNvPr name="Group 4" id="4"/>
          <p:cNvGrpSpPr>
            <a:grpSpLocks noChangeAspect="true"/>
          </p:cNvGrpSpPr>
          <p:nvPr/>
        </p:nvGrpSpPr>
        <p:grpSpPr>
          <a:xfrm rot="0">
            <a:off x="742015" y="1965885"/>
            <a:ext cx="4270714" cy="6355229"/>
            <a:chOff x="0" y="0"/>
            <a:chExt cx="4267200" cy="6350000"/>
          </a:xfrm>
        </p:grpSpPr>
        <p:sp>
          <p:nvSpPr>
            <p:cNvPr name="Freeform 5" id="5"/>
            <p:cNvSpPr/>
            <p:nvPr/>
          </p:nvSpPr>
          <p:spPr>
            <a:xfrm flipH="false" flipV="false" rot="0">
              <a:off x="0" y="0"/>
              <a:ext cx="4267200" cy="6350000"/>
            </a:xfrm>
            <a:custGeom>
              <a:avLst/>
              <a:gdLst/>
              <a:ahLst/>
              <a:cxnLst/>
              <a:rect r="r" b="b" t="t" l="l"/>
              <a:pathLst>
                <a:path h="6350000" w="4267200">
                  <a:moveTo>
                    <a:pt x="4267200" y="3175000"/>
                  </a:moveTo>
                  <a:cubicBezTo>
                    <a:pt x="4267200" y="4928489"/>
                    <a:pt x="3311906" y="6350000"/>
                    <a:pt x="2133600" y="6350000"/>
                  </a:cubicBezTo>
                  <a:cubicBezTo>
                    <a:pt x="955294" y="6350000"/>
                    <a:pt x="0" y="4928489"/>
                    <a:pt x="0" y="3175000"/>
                  </a:cubicBezTo>
                  <a:cubicBezTo>
                    <a:pt x="0" y="1421511"/>
                    <a:pt x="955294" y="0"/>
                    <a:pt x="2133600" y="0"/>
                  </a:cubicBezTo>
                  <a:cubicBezTo>
                    <a:pt x="3311906" y="0"/>
                    <a:pt x="4267200" y="1421511"/>
                    <a:pt x="4267200" y="3175000"/>
                  </a:cubicBezTo>
                  <a:close/>
                </a:path>
              </a:pathLst>
            </a:custGeom>
            <a:blipFill>
              <a:blip r:embed="rId2"/>
              <a:stretch>
                <a:fillRect l="0" t="-478" r="0" b="-478"/>
              </a:stretch>
            </a:blipFill>
          </p:spPr>
        </p:sp>
      </p:grpSp>
      <p:sp>
        <p:nvSpPr>
          <p:cNvPr name="TextBox 6" id="6"/>
          <p:cNvSpPr txBox="true"/>
          <p:nvPr/>
        </p:nvSpPr>
        <p:spPr>
          <a:xfrm rot="0">
            <a:off x="6121051" y="3126190"/>
            <a:ext cx="10676250" cy="2263140"/>
          </a:xfrm>
          <a:prstGeom prst="rect">
            <a:avLst/>
          </a:prstGeom>
        </p:spPr>
        <p:txBody>
          <a:bodyPr anchor="t" rtlCol="false" tIns="0" lIns="0" bIns="0" rIns="0">
            <a:spAutoFit/>
          </a:bodyPr>
          <a:lstStyle/>
          <a:p>
            <a:pPr>
              <a:lnSpc>
                <a:spcPts val="9029"/>
              </a:lnSpc>
            </a:pPr>
            <a:r>
              <a:rPr lang="en-US" sz="6999">
                <a:solidFill>
                  <a:srgbClr val="25245D"/>
                </a:solidFill>
                <a:latin typeface="Cormorant Garamond Light Bold"/>
              </a:rPr>
              <a:t>"Disability Rights Groups Should Accept Schizophrenia"</a:t>
            </a:r>
          </a:p>
        </p:txBody>
      </p:sp>
      <p:sp>
        <p:nvSpPr>
          <p:cNvPr name="TextBox 7" id="7"/>
          <p:cNvSpPr txBox="true"/>
          <p:nvPr/>
        </p:nvSpPr>
        <p:spPr>
          <a:xfrm rot="0">
            <a:off x="6583050" y="6804534"/>
            <a:ext cx="9752251" cy="965835"/>
          </a:xfrm>
          <a:prstGeom prst="rect">
            <a:avLst/>
          </a:prstGeom>
        </p:spPr>
        <p:txBody>
          <a:bodyPr anchor="t" rtlCol="false" tIns="0" lIns="0" bIns="0" rIns="0">
            <a:spAutoFit/>
          </a:bodyPr>
          <a:lstStyle/>
          <a:p>
            <a:pPr>
              <a:lnSpc>
                <a:spcPts val="3870"/>
              </a:lnSpc>
            </a:pPr>
            <a:r>
              <a:rPr lang="en-US" sz="3000">
                <a:solidFill>
                  <a:srgbClr val="000000"/>
                </a:solidFill>
                <a:latin typeface="HK Grotesk Light"/>
              </a:rPr>
              <a:t>Medium</a:t>
            </a:r>
          </a:p>
          <a:p>
            <a:pPr>
              <a:lnSpc>
                <a:spcPts val="3870"/>
              </a:lnSpc>
            </a:pPr>
            <a:r>
              <a:rPr lang="en-US" sz="3000">
                <a:solidFill>
                  <a:srgbClr val="000000"/>
                </a:solidFill>
                <a:latin typeface="HK Grotesk Light"/>
              </a:rPr>
              <a:t>June 15, 2020.</a:t>
            </a:r>
          </a:p>
        </p:txBody>
      </p:sp>
      <p:sp>
        <p:nvSpPr>
          <p:cNvPr name="TextBox 8" id="8"/>
          <p:cNvSpPr txBox="true"/>
          <p:nvPr/>
        </p:nvSpPr>
        <p:spPr>
          <a:xfrm rot="0">
            <a:off x="6583050" y="8292465"/>
            <a:ext cx="11520474" cy="965835"/>
          </a:xfrm>
          <a:prstGeom prst="rect">
            <a:avLst/>
          </a:prstGeom>
        </p:spPr>
        <p:txBody>
          <a:bodyPr anchor="t" rtlCol="false" tIns="0" lIns="0" bIns="0" rIns="0">
            <a:spAutoFit/>
          </a:bodyPr>
          <a:lstStyle/>
          <a:p>
            <a:pPr>
              <a:lnSpc>
                <a:spcPts val="3870"/>
              </a:lnSpc>
            </a:pPr>
            <a:r>
              <a:rPr lang="en-US" sz="3000" u="sng">
                <a:solidFill>
                  <a:srgbClr val="000000"/>
                </a:solidFill>
                <a:latin typeface="HK Grotesk Light"/>
                <a:hlinkClick r:id="rId3" tooltip="https://medium.com/@suinman/disability-rights-groups-should-accept-schizophrenia-9b1220c81f2a"/>
              </a:rPr>
              <a:t>https://medium.com/@suinman/disability-rights-groups-should-accept-schizophrenia-9b1220c81f2a</a:t>
            </a:r>
          </a:p>
        </p:txBody>
      </p:sp>
      <p:sp>
        <p:nvSpPr>
          <p:cNvPr name="TextBox 9" id="9"/>
          <p:cNvSpPr txBox="true"/>
          <p:nvPr/>
        </p:nvSpPr>
        <p:spPr>
          <a:xfrm rot="0">
            <a:off x="6121051" y="548640"/>
            <a:ext cx="9752251" cy="480060"/>
          </a:xfrm>
          <a:prstGeom prst="rect">
            <a:avLst/>
          </a:prstGeom>
        </p:spPr>
        <p:txBody>
          <a:bodyPr anchor="t" rtlCol="false" tIns="0" lIns="0" bIns="0" rIns="0">
            <a:spAutoFit/>
          </a:bodyPr>
          <a:lstStyle/>
          <a:p>
            <a:pPr>
              <a:lnSpc>
                <a:spcPts val="3870"/>
              </a:lnSpc>
            </a:pPr>
            <a:r>
              <a:rPr lang="en-US" sz="3000">
                <a:solidFill>
                  <a:srgbClr val="000000"/>
                </a:solidFill>
                <a:latin typeface="HK Grotesk Light"/>
              </a:rPr>
              <a:t>Author</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6F6F6"/>
        </a:solidFill>
      </p:bgPr>
    </p:bg>
    <p:spTree>
      <p:nvGrpSpPr>
        <p:cNvPr id="1" name=""/>
        <p:cNvGrpSpPr/>
        <p:nvPr/>
      </p:nvGrpSpPr>
      <p:grpSpPr>
        <a:xfrm>
          <a:off x="0" y="0"/>
          <a:ext cx="0" cy="0"/>
          <a:chOff x="0" y="0"/>
          <a:chExt cx="0" cy="0"/>
        </a:xfrm>
      </p:grpSpPr>
      <p:sp>
        <p:nvSpPr>
          <p:cNvPr name="AutoShape 2" id="2"/>
          <p:cNvSpPr/>
          <p:nvPr/>
        </p:nvSpPr>
        <p:spPr>
          <a:xfrm rot="0">
            <a:off x="0" y="2879544"/>
            <a:ext cx="18288000" cy="2632686"/>
          </a:xfrm>
          <a:prstGeom prst="rect">
            <a:avLst/>
          </a:prstGeom>
          <a:solidFill>
            <a:srgbClr val="E2E9FF"/>
          </a:solidFill>
        </p:spPr>
      </p:sp>
      <p:sp>
        <p:nvSpPr>
          <p:cNvPr name="Freeform 3" id="3"/>
          <p:cNvSpPr/>
          <p:nvPr/>
        </p:nvSpPr>
        <p:spPr>
          <a:xfrm flipH="false" flipV="false" rot="0">
            <a:off x="6720400" y="735523"/>
            <a:ext cx="4847200" cy="1684402"/>
          </a:xfrm>
          <a:custGeom>
            <a:avLst/>
            <a:gdLst/>
            <a:ahLst/>
            <a:cxnLst/>
            <a:rect r="r" b="b" t="t" l="l"/>
            <a:pathLst>
              <a:path h="1684402" w="4847200">
                <a:moveTo>
                  <a:pt x="0" y="0"/>
                </a:moveTo>
                <a:lnTo>
                  <a:pt x="4847200" y="0"/>
                </a:lnTo>
                <a:lnTo>
                  <a:pt x="4847200" y="1684402"/>
                </a:lnTo>
                <a:lnTo>
                  <a:pt x="0" y="1684402"/>
                </a:lnTo>
                <a:lnTo>
                  <a:pt x="0" y="0"/>
                </a:lnTo>
                <a:close/>
              </a:path>
            </a:pathLst>
          </a:custGeom>
          <a:blipFill>
            <a:blip r:embed="rId2"/>
            <a:stretch>
              <a:fillRect l="0" t="0" r="0" b="0"/>
            </a:stretch>
          </a:blipFill>
        </p:spPr>
      </p:sp>
      <p:sp>
        <p:nvSpPr>
          <p:cNvPr name="TextBox 4" id="4"/>
          <p:cNvSpPr txBox="true"/>
          <p:nvPr/>
        </p:nvSpPr>
        <p:spPr>
          <a:xfrm rot="0">
            <a:off x="1824968" y="2962399"/>
            <a:ext cx="14190414" cy="2409825"/>
          </a:xfrm>
          <a:prstGeom prst="rect">
            <a:avLst/>
          </a:prstGeom>
        </p:spPr>
        <p:txBody>
          <a:bodyPr anchor="t" rtlCol="false" tIns="0" lIns="0" bIns="0" rIns="0">
            <a:spAutoFit/>
          </a:bodyPr>
          <a:lstStyle/>
          <a:p>
            <a:pPr algn="ctr">
              <a:lnSpc>
                <a:spcPts val="9674"/>
              </a:lnSpc>
            </a:pPr>
            <a:r>
              <a:rPr lang="en-US" sz="7499">
                <a:solidFill>
                  <a:srgbClr val="25245D"/>
                </a:solidFill>
                <a:latin typeface="Cormorant Garamond Light Bold"/>
              </a:rPr>
              <a:t>Recognizing the Importance of the Americans with Disabilities Act</a:t>
            </a:r>
          </a:p>
        </p:txBody>
      </p:sp>
      <p:sp>
        <p:nvSpPr>
          <p:cNvPr name="TextBox 5" id="5"/>
          <p:cNvSpPr txBox="true"/>
          <p:nvPr/>
        </p:nvSpPr>
        <p:spPr>
          <a:xfrm rot="0">
            <a:off x="1028700" y="6311039"/>
            <a:ext cx="14629051" cy="1094613"/>
          </a:xfrm>
          <a:prstGeom prst="rect">
            <a:avLst/>
          </a:prstGeom>
        </p:spPr>
        <p:txBody>
          <a:bodyPr anchor="t" rtlCol="false" tIns="0" lIns="0" bIns="0" rIns="0">
            <a:spAutoFit/>
          </a:bodyPr>
          <a:lstStyle/>
          <a:p>
            <a:pPr marL="734058" indent="-367029" lvl="1">
              <a:lnSpc>
                <a:spcPts val="4385"/>
              </a:lnSpc>
              <a:buFont typeface="Arial"/>
              <a:buChar char="•"/>
            </a:pPr>
            <a:r>
              <a:rPr lang="en-US" sz="3399">
                <a:solidFill>
                  <a:srgbClr val="000000"/>
                </a:solidFill>
                <a:latin typeface="HK Grotesk Light"/>
              </a:rPr>
              <a:t>Helping society understand its responsibility to learn about and respond to the unique needs of people who live with disabilities</a:t>
            </a:r>
          </a:p>
        </p:txBody>
      </p:sp>
      <p:sp>
        <p:nvSpPr>
          <p:cNvPr name="TextBox 6" id="6"/>
          <p:cNvSpPr txBox="true"/>
          <p:nvPr/>
        </p:nvSpPr>
        <p:spPr>
          <a:xfrm rot="0">
            <a:off x="1028700" y="7834278"/>
            <a:ext cx="15123125" cy="1094613"/>
          </a:xfrm>
          <a:prstGeom prst="rect">
            <a:avLst/>
          </a:prstGeom>
        </p:spPr>
        <p:txBody>
          <a:bodyPr anchor="t" rtlCol="false" tIns="0" lIns="0" bIns="0" rIns="0">
            <a:spAutoFit/>
          </a:bodyPr>
          <a:lstStyle/>
          <a:p>
            <a:pPr marL="734058" indent="-367029" lvl="1">
              <a:lnSpc>
                <a:spcPts val="4385"/>
              </a:lnSpc>
              <a:buFont typeface="Arial"/>
              <a:buChar char="•"/>
            </a:pPr>
            <a:r>
              <a:rPr lang="en-US" sz="3399">
                <a:solidFill>
                  <a:srgbClr val="000000"/>
                </a:solidFill>
                <a:latin typeface="HK Grotesk Light"/>
              </a:rPr>
              <a:t>After 32 years, it’s good to not only celebrate what’s worked incredibly well, but also to acknowledge what policy positions need to be re-examined.</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4020" t="240" r="31069" b="44990"/>
          <a:stretch>
            <a:fillRect/>
          </a:stretch>
        </p:blipFill>
        <p:spPr>
          <a:xfrm flipH="false" flipV="false">
            <a:off x="0" y="0"/>
            <a:ext cx="18288000" cy="10287000"/>
          </a:xfrm>
          <a:prstGeom prst="rect">
            <a:avLst/>
          </a:prstGeom>
        </p:spPr>
      </p:pic>
      <p:sp>
        <p:nvSpPr>
          <p:cNvPr name="TextBox 3" id="3"/>
          <p:cNvSpPr txBox="true"/>
          <p:nvPr/>
        </p:nvSpPr>
        <p:spPr>
          <a:xfrm rot="0">
            <a:off x="3059269" y="3179861"/>
            <a:ext cx="12169463" cy="3496425"/>
          </a:xfrm>
          <a:prstGeom prst="rect">
            <a:avLst/>
          </a:prstGeom>
        </p:spPr>
        <p:txBody>
          <a:bodyPr anchor="t" rtlCol="false" tIns="0" lIns="0" bIns="0" rIns="0">
            <a:spAutoFit/>
          </a:bodyPr>
          <a:lstStyle/>
          <a:p>
            <a:pPr algn="ctr">
              <a:lnSpc>
                <a:spcPts val="13890"/>
              </a:lnSpc>
            </a:pPr>
            <a:r>
              <a:rPr lang="en-US" sz="10767">
                <a:solidFill>
                  <a:srgbClr val="25245D"/>
                </a:solidFill>
                <a:latin typeface="Cormorant Garamond Light Bold"/>
              </a:rPr>
              <a:t>Current Problems with DR Positions</a:t>
            </a:r>
          </a:p>
        </p:txBody>
      </p:sp>
      <p:grpSp>
        <p:nvGrpSpPr>
          <p:cNvPr name="Group 4" id="4"/>
          <p:cNvGrpSpPr/>
          <p:nvPr/>
        </p:nvGrpSpPr>
        <p:grpSpPr>
          <a:xfrm rot="0">
            <a:off x="8864928" y="9109213"/>
            <a:ext cx="558144" cy="149087"/>
            <a:chOff x="0" y="0"/>
            <a:chExt cx="1901825" cy="508000"/>
          </a:xfrm>
        </p:grpSpPr>
        <p:sp>
          <p:nvSpPr>
            <p:cNvPr name="Freeform 5" id="5"/>
            <p:cNvSpPr/>
            <p:nvPr/>
          </p:nvSpPr>
          <p:spPr>
            <a:xfrm flipH="false" flipV="false" rot="0">
              <a:off x="0" y="215900"/>
              <a:ext cx="1605915" cy="76200"/>
            </a:xfrm>
            <a:custGeom>
              <a:avLst/>
              <a:gdLst/>
              <a:ahLst/>
              <a:cxnLst/>
              <a:rect r="r" b="b" t="t" l="l"/>
              <a:pathLst>
                <a:path h="76200" w="1605915">
                  <a:moveTo>
                    <a:pt x="0" y="0"/>
                  </a:moveTo>
                  <a:lnTo>
                    <a:pt x="1605915" y="0"/>
                  </a:lnTo>
                  <a:lnTo>
                    <a:pt x="1605915" y="76200"/>
                  </a:lnTo>
                  <a:lnTo>
                    <a:pt x="0" y="76200"/>
                  </a:lnTo>
                  <a:close/>
                </a:path>
              </a:pathLst>
            </a:custGeom>
            <a:solidFill>
              <a:srgbClr val="000000"/>
            </a:solidFill>
          </p:spPr>
        </p:sp>
        <p:sp>
          <p:nvSpPr>
            <p:cNvPr name="Freeform 6" id="6"/>
            <p:cNvSpPr/>
            <p:nvPr/>
          </p:nvSpPr>
          <p:spPr>
            <a:xfrm flipH="false" flipV="false" rot="0">
              <a:off x="1527175" y="1270"/>
              <a:ext cx="374650" cy="505460"/>
            </a:xfrm>
            <a:custGeom>
              <a:avLst/>
              <a:gdLst/>
              <a:ahLst/>
              <a:cxnLst/>
              <a:rect r="r" b="b" t="t" l="l"/>
              <a:pathLst>
                <a:path h="505460" w="374650">
                  <a:moveTo>
                    <a:pt x="0" y="505460"/>
                  </a:moveTo>
                  <a:lnTo>
                    <a:pt x="0" y="0"/>
                  </a:lnTo>
                  <a:lnTo>
                    <a:pt x="374650" y="252730"/>
                  </a:lnTo>
                  <a:close/>
                </a:path>
              </a:pathLst>
            </a:custGeom>
            <a:solidFill>
              <a:srgbClr val="000000"/>
            </a:solidFill>
          </p:spPr>
        </p:sp>
      </p:gr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F6F6F6"/>
        </a:solidFill>
      </p:bgPr>
    </p:bg>
    <p:spTree>
      <p:nvGrpSpPr>
        <p:cNvPr id="1" name=""/>
        <p:cNvGrpSpPr/>
        <p:nvPr/>
      </p:nvGrpSpPr>
      <p:grpSpPr>
        <a:xfrm>
          <a:off x="0" y="0"/>
          <a:ext cx="0" cy="0"/>
          <a:chOff x="0" y="0"/>
          <a:chExt cx="0" cy="0"/>
        </a:xfrm>
      </p:grpSpPr>
      <p:sp>
        <p:nvSpPr>
          <p:cNvPr name="TextBox 2" id="2"/>
          <p:cNvSpPr txBox="true"/>
          <p:nvPr/>
        </p:nvSpPr>
        <p:spPr>
          <a:xfrm rot="0">
            <a:off x="887782" y="700691"/>
            <a:ext cx="13491396" cy="1289685"/>
          </a:xfrm>
          <a:prstGeom prst="rect">
            <a:avLst/>
          </a:prstGeom>
        </p:spPr>
        <p:txBody>
          <a:bodyPr anchor="t" rtlCol="false" tIns="0" lIns="0" bIns="0" rIns="0">
            <a:spAutoFit/>
          </a:bodyPr>
          <a:lstStyle/>
          <a:p>
            <a:pPr>
              <a:lnSpc>
                <a:spcPts val="10320"/>
              </a:lnSpc>
            </a:pPr>
            <a:r>
              <a:rPr lang="en-US" sz="8000">
                <a:solidFill>
                  <a:srgbClr val="25245D"/>
                </a:solidFill>
                <a:latin typeface="Cormorant Garamond Light Bold Italics"/>
              </a:rPr>
              <a:t>Acknowledgment</a:t>
            </a:r>
          </a:p>
        </p:txBody>
      </p:sp>
      <p:sp>
        <p:nvSpPr>
          <p:cNvPr name="AutoShape 3" id="3"/>
          <p:cNvSpPr/>
          <p:nvPr/>
        </p:nvSpPr>
        <p:spPr>
          <a:xfrm rot="0">
            <a:off x="0" y="2457433"/>
            <a:ext cx="18288000" cy="7829567"/>
          </a:xfrm>
          <a:prstGeom prst="rect">
            <a:avLst/>
          </a:prstGeom>
          <a:solidFill>
            <a:srgbClr val="E2E9FF"/>
          </a:solidFill>
        </p:spPr>
      </p:sp>
      <p:sp>
        <p:nvSpPr>
          <p:cNvPr name="TextBox 4" id="4"/>
          <p:cNvSpPr txBox="true"/>
          <p:nvPr/>
        </p:nvSpPr>
        <p:spPr>
          <a:xfrm rot="0">
            <a:off x="1028700" y="3214689"/>
            <a:ext cx="16230600" cy="6304915"/>
          </a:xfrm>
          <a:prstGeom prst="rect">
            <a:avLst/>
          </a:prstGeom>
        </p:spPr>
        <p:txBody>
          <a:bodyPr anchor="t" rtlCol="false" tIns="0" lIns="0" bIns="0" rIns="0">
            <a:spAutoFit/>
          </a:bodyPr>
          <a:lstStyle/>
          <a:p>
            <a:pPr>
              <a:lnSpc>
                <a:spcPts val="4759"/>
              </a:lnSpc>
            </a:pPr>
            <a:r>
              <a:rPr lang="en-US" sz="3399">
                <a:solidFill>
                  <a:srgbClr val="000000"/>
                </a:solidFill>
                <a:latin typeface="HK Grotesk Light"/>
              </a:rPr>
              <a:t>Difficulties acknowledging the reality of people with the most severe forms of autism and developmental disabilities as well as mental illness:</a:t>
            </a:r>
          </a:p>
          <a:p>
            <a:pPr>
              <a:lnSpc>
                <a:spcPts val="2520"/>
              </a:lnSpc>
            </a:pPr>
          </a:p>
          <a:p>
            <a:pPr marL="734059" indent="-367030" lvl="1">
              <a:lnSpc>
                <a:spcPts val="4759"/>
              </a:lnSpc>
              <a:buFont typeface="Arial"/>
              <a:buChar char="•"/>
            </a:pPr>
            <a:r>
              <a:rPr lang="en-US" sz="3399">
                <a:solidFill>
                  <a:srgbClr val="000000"/>
                </a:solidFill>
                <a:latin typeface="HK Grotesk Light"/>
              </a:rPr>
              <a:t>Developmental Disabilities: David Axelrod: “When It Comes to People Like My Daughter, One Size Does Not Fit All” </a:t>
            </a:r>
            <a:r>
              <a:rPr lang="en-US" sz="3399" u="sng">
                <a:solidFill>
                  <a:srgbClr val="000000"/>
                </a:solidFill>
                <a:latin typeface="HK Grotesk Light"/>
                <a:hlinkClick r:id="rId3" tooltip="http://www.nytimes.com/2021/07/04/opinion/disability-funding-medicaid.html"/>
              </a:rPr>
              <a:t>www.nytimes.com/2021/07/04/opinion/disability-funding-medicaid.html</a:t>
            </a:r>
            <a:r>
              <a:rPr lang="en-US" sz="3399">
                <a:solidFill>
                  <a:srgbClr val="000000"/>
                </a:solidFill>
                <a:latin typeface="HK Grotesk Light"/>
              </a:rPr>
              <a:t> </a:t>
            </a:r>
          </a:p>
          <a:p>
            <a:pPr>
              <a:lnSpc>
                <a:spcPts val="4853"/>
              </a:lnSpc>
            </a:pPr>
          </a:p>
          <a:p>
            <a:pPr>
              <a:lnSpc>
                <a:spcPts val="4759"/>
              </a:lnSpc>
            </a:pPr>
            <a:r>
              <a:rPr lang="en-US" sz="3399">
                <a:solidFill>
                  <a:srgbClr val="000000"/>
                </a:solidFill>
                <a:latin typeface="HK Grotesk Light Bold"/>
              </a:rPr>
              <a:t>Severe Autism: National Council on Severe Autism</a:t>
            </a:r>
          </a:p>
          <a:p>
            <a:pPr>
              <a:lnSpc>
                <a:spcPts val="4759"/>
              </a:lnSpc>
            </a:pPr>
          </a:p>
          <a:p>
            <a:pPr marL="734059" indent="-367030" lvl="1">
              <a:lnSpc>
                <a:spcPts val="4759"/>
              </a:lnSpc>
              <a:buFont typeface="Arial"/>
              <a:buChar char="•"/>
            </a:pPr>
            <a:r>
              <a:rPr lang="en-US" sz="3399" u="sng">
                <a:solidFill>
                  <a:srgbClr val="000000"/>
                </a:solidFill>
                <a:latin typeface="HK Grotesk Light"/>
                <a:hlinkClick r:id="rId4" tooltip="http://www.ncsautism.org"/>
              </a:rPr>
              <a:t>www.ncsautism.org/</a:t>
            </a:r>
          </a:p>
          <a:p>
            <a:pPr marL="734059" indent="-367030" lvl="1">
              <a:lnSpc>
                <a:spcPts val="4759"/>
              </a:lnSpc>
              <a:buFont typeface="Arial"/>
              <a:buChar char="•"/>
            </a:pPr>
            <a:r>
              <a:rPr lang="en-US" sz="3399" u="sng">
                <a:solidFill>
                  <a:srgbClr val="000000"/>
                </a:solidFill>
                <a:latin typeface="HK Grotesk Light"/>
                <a:hlinkClick r:id="rId5" tooltip="http://www.ncsautism.org/blog/authenticawareness-stop-shaming-severe-autism"/>
              </a:rPr>
              <a:t>www.ncsautism.org/blog//authenticawareness-stop-shaming-severe-autism</a:t>
            </a:r>
          </a:p>
        </p:txBody>
      </p:sp>
      <p:sp>
        <p:nvSpPr>
          <p:cNvPr name="AutoShape 5" id="5"/>
          <p:cNvSpPr/>
          <p:nvPr/>
        </p:nvSpPr>
        <p:spPr>
          <a:xfrm rot="0">
            <a:off x="0" y="2457433"/>
            <a:ext cx="19019566" cy="0"/>
          </a:xfrm>
          <a:prstGeom prst="line">
            <a:avLst/>
          </a:prstGeom>
          <a:ln cap="rnd" w="9525">
            <a:solidFill>
              <a:srgbClr val="000000"/>
            </a:solidFill>
            <a:prstDash val="solid"/>
            <a:headEnd type="none" len="sm" w="sm"/>
            <a:tailEnd type="none" len="sm" w="sm"/>
          </a:ln>
        </p:spPr>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F6F6F6"/>
        </a:solidFill>
      </p:bgPr>
    </p:bg>
    <p:spTree>
      <p:nvGrpSpPr>
        <p:cNvPr id="1" name=""/>
        <p:cNvGrpSpPr/>
        <p:nvPr/>
      </p:nvGrpSpPr>
      <p:grpSpPr>
        <a:xfrm>
          <a:off x="0" y="0"/>
          <a:ext cx="0" cy="0"/>
          <a:chOff x="0" y="0"/>
          <a:chExt cx="0" cy="0"/>
        </a:xfrm>
      </p:grpSpPr>
      <p:sp>
        <p:nvSpPr>
          <p:cNvPr name="AutoShape 2" id="2"/>
          <p:cNvSpPr/>
          <p:nvPr/>
        </p:nvSpPr>
        <p:spPr>
          <a:xfrm rot="0">
            <a:off x="0" y="0"/>
            <a:ext cx="18288000" cy="4240617"/>
          </a:xfrm>
          <a:prstGeom prst="rect">
            <a:avLst/>
          </a:prstGeom>
          <a:solidFill>
            <a:srgbClr val="E2E9FF"/>
          </a:solidFill>
        </p:spPr>
      </p:sp>
      <p:sp>
        <p:nvSpPr>
          <p:cNvPr name="TextBox 3" id="3"/>
          <p:cNvSpPr txBox="true"/>
          <p:nvPr/>
        </p:nvSpPr>
        <p:spPr>
          <a:xfrm rot="0">
            <a:off x="1571237" y="543115"/>
            <a:ext cx="15145526" cy="3406140"/>
          </a:xfrm>
          <a:prstGeom prst="rect">
            <a:avLst/>
          </a:prstGeom>
        </p:spPr>
        <p:txBody>
          <a:bodyPr anchor="t" rtlCol="false" tIns="0" lIns="0" bIns="0" rIns="0">
            <a:spAutoFit/>
          </a:bodyPr>
          <a:lstStyle/>
          <a:p>
            <a:pPr>
              <a:lnSpc>
                <a:spcPts val="9029"/>
              </a:lnSpc>
            </a:pPr>
            <a:r>
              <a:rPr lang="en-US" sz="6999">
                <a:solidFill>
                  <a:srgbClr val="25245D"/>
                </a:solidFill>
                <a:latin typeface="Cormorant Garamond Light Bold Italics"/>
              </a:rPr>
              <a:t>What does</a:t>
            </a:r>
            <a:r>
              <a:rPr lang="en-US" sz="6999">
                <a:solidFill>
                  <a:srgbClr val="25245D"/>
                </a:solidFill>
                <a:latin typeface="Cormorant Garamond Light Bold Italics"/>
              </a:rPr>
              <a:t> </a:t>
            </a:r>
          </a:p>
          <a:p>
            <a:pPr>
              <a:lnSpc>
                <a:spcPts val="9029"/>
              </a:lnSpc>
            </a:pPr>
            <a:r>
              <a:rPr lang="en-US" sz="6999">
                <a:solidFill>
                  <a:srgbClr val="25245D"/>
                </a:solidFill>
                <a:latin typeface="Cormorant Garamond Light Bold Italics"/>
              </a:rPr>
              <a:t>           </a:t>
            </a:r>
            <a:r>
              <a:rPr lang="en-US" sz="6999">
                <a:solidFill>
                  <a:srgbClr val="25245D"/>
                </a:solidFill>
                <a:latin typeface="Cormorant Garamond Light Bold Italics"/>
              </a:rPr>
              <a:t>“Nothing About Us Without Us” </a:t>
            </a:r>
          </a:p>
          <a:p>
            <a:pPr algn="ctr">
              <a:lnSpc>
                <a:spcPts val="9029"/>
              </a:lnSpc>
            </a:pPr>
            <a:r>
              <a:rPr lang="en-US" sz="6999">
                <a:solidFill>
                  <a:srgbClr val="25245D"/>
                </a:solidFill>
                <a:latin typeface="Cormorant Garamond Light Bold Italics"/>
              </a:rPr>
              <a:t>                                                 </a:t>
            </a:r>
            <a:r>
              <a:rPr lang="en-US" sz="6999">
                <a:solidFill>
                  <a:srgbClr val="25245D"/>
                </a:solidFill>
                <a:latin typeface="Cormorant Garamond Light Bold Italics"/>
              </a:rPr>
              <a:t>really mean? </a:t>
            </a:r>
          </a:p>
        </p:txBody>
      </p:sp>
      <p:sp>
        <p:nvSpPr>
          <p:cNvPr name="AutoShape 4" id="4"/>
          <p:cNvSpPr/>
          <p:nvPr/>
        </p:nvSpPr>
        <p:spPr>
          <a:xfrm rot="0">
            <a:off x="0" y="4231092"/>
            <a:ext cx="19019566" cy="0"/>
          </a:xfrm>
          <a:prstGeom prst="line">
            <a:avLst/>
          </a:prstGeom>
          <a:ln cap="rnd" w="9525">
            <a:solidFill>
              <a:srgbClr val="000000"/>
            </a:solidFill>
            <a:prstDash val="solid"/>
            <a:headEnd type="none" len="sm" w="sm"/>
            <a:tailEnd type="none" len="sm" w="sm"/>
          </a:ln>
        </p:spPr>
      </p:sp>
      <p:sp>
        <p:nvSpPr>
          <p:cNvPr name="TextBox 5" id="5"/>
          <p:cNvSpPr txBox="true"/>
          <p:nvPr/>
        </p:nvSpPr>
        <p:spPr>
          <a:xfrm rot="0">
            <a:off x="1028700" y="4731727"/>
            <a:ext cx="16573494" cy="4912361"/>
          </a:xfrm>
          <a:prstGeom prst="rect">
            <a:avLst/>
          </a:prstGeom>
        </p:spPr>
        <p:txBody>
          <a:bodyPr anchor="t" rtlCol="false" tIns="0" lIns="0" bIns="0" rIns="0">
            <a:spAutoFit/>
          </a:bodyPr>
          <a:lstStyle/>
          <a:p>
            <a:pPr>
              <a:lnSpc>
                <a:spcPts val="4339"/>
              </a:lnSpc>
              <a:spcBef>
                <a:spcPct val="0"/>
              </a:spcBef>
            </a:pPr>
            <a:r>
              <a:rPr lang="en-US" sz="3099">
                <a:solidFill>
                  <a:srgbClr val="000000"/>
                </a:solidFill>
                <a:latin typeface="HK Grotesk Light Bold"/>
              </a:rPr>
              <a:t>California example – Here is the “Us” who should be listened to, but whose views are ignored:</a:t>
            </a:r>
          </a:p>
          <a:p>
            <a:pPr>
              <a:lnSpc>
                <a:spcPts val="4339"/>
              </a:lnSpc>
              <a:spcBef>
                <a:spcPct val="0"/>
              </a:spcBef>
            </a:pPr>
            <a:r>
              <a:rPr lang="en-US" sz="3099" u="sng">
                <a:solidFill>
                  <a:srgbClr val="000000"/>
                </a:solidFill>
                <a:latin typeface="HK Grotesk Light Bold"/>
                <a:hlinkClick r:id="rId3" tooltip="https://capitolweekly.net/helping-mentally-ill-people-the-debate-over-involuntary-treatment/?fbclid=IwAR3Ak5EQAWstEnZGIxPtAraT6ykhBMry4MiuL878wQyDtVeDC4BaN6SylqU"/>
              </a:rPr>
              <a:t>https://capitolweekly.net/helping-mentally-ill-people-the-debate-over-involuntary-treatment/?fbclid=IwAR3Ak5EQAWstEnZGIxPtAraT6ykhBMry4MiuL878wQyDtVeDC4BaN6SylqU</a:t>
            </a:r>
          </a:p>
          <a:p>
            <a:pPr>
              <a:lnSpc>
                <a:spcPts val="4479"/>
              </a:lnSpc>
              <a:spcBef>
                <a:spcPct val="0"/>
              </a:spcBef>
            </a:pPr>
          </a:p>
          <a:p>
            <a:pPr>
              <a:lnSpc>
                <a:spcPts val="4339"/>
              </a:lnSpc>
              <a:spcBef>
                <a:spcPct val="0"/>
              </a:spcBef>
            </a:pPr>
            <a:r>
              <a:rPr lang="en-US" sz="3099">
                <a:solidFill>
                  <a:srgbClr val="000000"/>
                </a:solidFill>
                <a:latin typeface="HK Grotesk Light Bold"/>
              </a:rPr>
              <a:t>Lee Davis tries to explain to Disability Rights California (Ca. D.R.) how involuntary treatment saved her life</a:t>
            </a:r>
          </a:p>
          <a:p>
            <a:pPr>
              <a:lnSpc>
                <a:spcPts val="4479"/>
              </a:lnSpc>
              <a:spcBef>
                <a:spcPct val="0"/>
              </a:spcBef>
            </a:pPr>
          </a:p>
          <a:p>
            <a:pPr>
              <a:lnSpc>
                <a:spcPts val="4339"/>
              </a:lnSpc>
              <a:spcBef>
                <a:spcPct val="0"/>
              </a:spcBef>
            </a:pPr>
            <a:r>
              <a:rPr lang="en-US" sz="3099">
                <a:solidFill>
                  <a:srgbClr val="000000"/>
                </a:solidFill>
                <a:latin typeface="HK Grotesk Light Bold"/>
              </a:rPr>
              <a:t>Disability Rights California (Ca. D.R.) strongly opposes any involuntary treatment and Governor Newsom’s Proposed CARE Court</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F6F6F6"/>
        </a:solidFill>
      </p:bgPr>
    </p:bg>
    <p:spTree>
      <p:nvGrpSpPr>
        <p:cNvPr id="1" name=""/>
        <p:cNvGrpSpPr/>
        <p:nvPr/>
      </p:nvGrpSpPr>
      <p:grpSpPr>
        <a:xfrm>
          <a:off x="0" y="0"/>
          <a:ext cx="0" cy="0"/>
          <a:chOff x="0" y="0"/>
          <a:chExt cx="0" cy="0"/>
        </a:xfrm>
      </p:grpSpPr>
      <p:sp>
        <p:nvSpPr>
          <p:cNvPr name="TextBox 2" id="2"/>
          <p:cNvSpPr txBox="true"/>
          <p:nvPr/>
        </p:nvSpPr>
        <p:spPr>
          <a:xfrm rot="0">
            <a:off x="1221292" y="2456163"/>
            <a:ext cx="15845416" cy="7379081"/>
          </a:xfrm>
          <a:prstGeom prst="rect">
            <a:avLst/>
          </a:prstGeom>
        </p:spPr>
        <p:txBody>
          <a:bodyPr anchor="t" rtlCol="false" tIns="0" lIns="0" bIns="0" rIns="0">
            <a:spAutoFit/>
          </a:bodyPr>
          <a:lstStyle/>
          <a:p>
            <a:pPr algn="ctr">
              <a:lnSpc>
                <a:spcPts val="3277"/>
              </a:lnSpc>
            </a:pPr>
            <a:r>
              <a:rPr lang="en-US" sz="2900" u="sng">
                <a:solidFill>
                  <a:srgbClr val="000000"/>
                </a:solidFill>
                <a:latin typeface="HK Grotesk Light Bold"/>
                <a:hlinkClick r:id="rId3" tooltip="https://medium.com/@idha_nyc/open-letter-to-pbs-in-response-to-mental-health-documentary-bedlam-3c095843c0f"/>
              </a:rPr>
              <a:t>https://medium.com/@idha_nyc/open-letter-to-pbs-in-response-to-mental-health-documentary-bedlam-3c095843c0f </a:t>
            </a:r>
          </a:p>
          <a:p>
            <a:pPr>
              <a:lnSpc>
                <a:spcPts val="3277"/>
              </a:lnSpc>
            </a:pPr>
          </a:p>
          <a:p>
            <a:pPr marL="626112" indent="-313056" lvl="1">
              <a:lnSpc>
                <a:spcPts val="3277"/>
              </a:lnSpc>
              <a:buFont typeface="Arial"/>
              <a:buChar char="•"/>
            </a:pPr>
            <a:r>
              <a:rPr lang="en-US" sz="2900">
                <a:solidFill>
                  <a:srgbClr val="000000"/>
                </a:solidFill>
                <a:latin typeface="HK Grotesk Light Bold"/>
              </a:rPr>
              <a:t>Opposition to medically based understanding of SMI: all mental health problems from poverty, structural oppression, and trauma</a:t>
            </a:r>
          </a:p>
          <a:p>
            <a:pPr>
              <a:lnSpc>
                <a:spcPts val="3277"/>
              </a:lnSpc>
            </a:pPr>
          </a:p>
          <a:p>
            <a:pPr marL="626112" indent="-313056" lvl="1">
              <a:lnSpc>
                <a:spcPts val="3277"/>
              </a:lnSpc>
              <a:buFont typeface="Arial"/>
              <a:buChar char="•"/>
            </a:pPr>
            <a:r>
              <a:rPr lang="en-US" sz="2900">
                <a:solidFill>
                  <a:srgbClr val="000000"/>
                </a:solidFill>
                <a:latin typeface="HK Grotesk Light Bold"/>
              </a:rPr>
              <a:t>Voice of psychiatric survivors is seen as the legitimate voice of people with severe mental illnesses</a:t>
            </a:r>
          </a:p>
          <a:p>
            <a:pPr>
              <a:lnSpc>
                <a:spcPts val="3277"/>
              </a:lnSpc>
            </a:pPr>
          </a:p>
          <a:p>
            <a:pPr marL="626112" indent="-313056" lvl="1">
              <a:lnSpc>
                <a:spcPts val="3277"/>
              </a:lnSpc>
              <a:buFont typeface="Arial"/>
              <a:buChar char="•"/>
            </a:pPr>
            <a:r>
              <a:rPr lang="en-US" sz="2900">
                <a:solidFill>
                  <a:srgbClr val="000000"/>
                </a:solidFill>
                <a:latin typeface="HK Grotesk Light Bold"/>
              </a:rPr>
              <a:t>Oppose journalists who publicize problems with severe untreated mental illnesses (Boston Globe series, Bedlam on PBS)</a:t>
            </a:r>
          </a:p>
          <a:p>
            <a:pPr>
              <a:lnSpc>
                <a:spcPts val="3277"/>
              </a:lnSpc>
            </a:pPr>
          </a:p>
          <a:p>
            <a:pPr marL="626112" indent="-313056" lvl="1">
              <a:lnSpc>
                <a:spcPts val="3277"/>
              </a:lnSpc>
              <a:buFont typeface="Arial"/>
              <a:buChar char="•"/>
            </a:pPr>
            <a:r>
              <a:rPr lang="en-US" sz="2900">
                <a:solidFill>
                  <a:srgbClr val="000000"/>
                </a:solidFill>
                <a:latin typeface="HK Grotesk Light Bold"/>
              </a:rPr>
              <a:t>DR/Psych Survivors fight for a peer delivered mental health services – no training of peers about mental illnesses. Lobby for taxpayer funded alternative mental health practices which often undermine medically necessary treatment</a:t>
            </a:r>
          </a:p>
          <a:p>
            <a:pPr>
              <a:lnSpc>
                <a:spcPts val="3277"/>
              </a:lnSpc>
            </a:pPr>
          </a:p>
          <a:p>
            <a:pPr marL="626112" indent="-313056" lvl="1">
              <a:lnSpc>
                <a:spcPts val="3277"/>
              </a:lnSpc>
              <a:buFont typeface="Arial"/>
              <a:buChar char="•"/>
            </a:pPr>
            <a:r>
              <a:rPr lang="en-US" sz="2900">
                <a:solidFill>
                  <a:srgbClr val="000000"/>
                </a:solidFill>
                <a:latin typeface="HK Grotesk Light Bold"/>
              </a:rPr>
              <a:t>Oppose access to involuntary treatment – which is needed for people with psychotic disorders (anosognosia) – without it: victimization, addiction, homelessness, incarceration</a:t>
            </a:r>
          </a:p>
        </p:txBody>
      </p:sp>
      <p:sp>
        <p:nvSpPr>
          <p:cNvPr name="AutoShape 3" id="3"/>
          <p:cNvSpPr/>
          <p:nvPr/>
        </p:nvSpPr>
        <p:spPr>
          <a:xfrm rot="0">
            <a:off x="0" y="-657658"/>
            <a:ext cx="18288000" cy="2632686"/>
          </a:xfrm>
          <a:prstGeom prst="rect">
            <a:avLst/>
          </a:prstGeom>
          <a:solidFill>
            <a:srgbClr val="E2E9FF"/>
          </a:solidFill>
        </p:spPr>
      </p:sp>
      <p:sp>
        <p:nvSpPr>
          <p:cNvPr name="TextBox 4" id="4"/>
          <p:cNvSpPr txBox="true"/>
          <p:nvPr/>
        </p:nvSpPr>
        <p:spPr>
          <a:xfrm rot="0">
            <a:off x="1221292" y="778865"/>
            <a:ext cx="10703793" cy="1014733"/>
          </a:xfrm>
          <a:prstGeom prst="rect">
            <a:avLst/>
          </a:prstGeom>
        </p:spPr>
        <p:txBody>
          <a:bodyPr anchor="t" rtlCol="false" tIns="0" lIns="0" bIns="0" rIns="0">
            <a:spAutoFit/>
          </a:bodyPr>
          <a:lstStyle/>
          <a:p>
            <a:pPr algn="ctr">
              <a:lnSpc>
                <a:spcPts val="7910"/>
              </a:lnSpc>
              <a:spcBef>
                <a:spcPct val="0"/>
              </a:spcBef>
            </a:pPr>
            <a:r>
              <a:rPr lang="en-US" sz="7000">
                <a:solidFill>
                  <a:srgbClr val="25245D"/>
                </a:solidFill>
                <a:latin typeface="Cormorant Garamond Light Bold Italics"/>
              </a:rPr>
              <a:t>What Positions Does DR Support?</a:t>
            </a:r>
          </a:p>
        </p:txBody>
      </p:sp>
      <p:sp>
        <p:nvSpPr>
          <p:cNvPr name="AutoShape 5" id="5"/>
          <p:cNvSpPr/>
          <p:nvPr/>
        </p:nvSpPr>
        <p:spPr>
          <a:xfrm rot="0">
            <a:off x="0" y="1975027"/>
            <a:ext cx="19019566" cy="0"/>
          </a:xfrm>
          <a:prstGeom prst="line">
            <a:avLst/>
          </a:prstGeom>
          <a:ln cap="rnd" w="9525">
            <a:solidFill>
              <a:srgbClr val="000000"/>
            </a:solidFill>
            <a:prstDash val="solid"/>
            <a:headEnd type="none" len="sm" w="sm"/>
            <a:tailEnd type="none" len="sm" w="sm"/>
          </a:ln>
        </p:spPr>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10242" t="6401" r="0" b="17817"/>
          <a:stretch>
            <a:fillRect/>
          </a:stretch>
        </p:blipFill>
        <p:spPr>
          <a:xfrm flipH="false" flipV="false">
            <a:off x="0" y="0"/>
            <a:ext cx="18288000" cy="10287000"/>
          </a:xfrm>
          <a:prstGeom prst="rect">
            <a:avLst/>
          </a:prstGeom>
        </p:spPr>
      </p:pic>
      <p:grpSp>
        <p:nvGrpSpPr>
          <p:cNvPr name="Group 3" id="3"/>
          <p:cNvGrpSpPr/>
          <p:nvPr/>
        </p:nvGrpSpPr>
        <p:grpSpPr>
          <a:xfrm rot="0">
            <a:off x="8864928" y="9554855"/>
            <a:ext cx="558144" cy="149087"/>
            <a:chOff x="0" y="0"/>
            <a:chExt cx="1901825" cy="508000"/>
          </a:xfrm>
        </p:grpSpPr>
        <p:sp>
          <p:nvSpPr>
            <p:cNvPr name="Freeform 4" id="4"/>
            <p:cNvSpPr/>
            <p:nvPr/>
          </p:nvSpPr>
          <p:spPr>
            <a:xfrm flipH="false" flipV="false" rot="0">
              <a:off x="0" y="215900"/>
              <a:ext cx="1605915" cy="76200"/>
            </a:xfrm>
            <a:custGeom>
              <a:avLst/>
              <a:gdLst/>
              <a:ahLst/>
              <a:cxnLst/>
              <a:rect r="r" b="b" t="t" l="l"/>
              <a:pathLst>
                <a:path h="76200" w="1605915">
                  <a:moveTo>
                    <a:pt x="0" y="0"/>
                  </a:moveTo>
                  <a:lnTo>
                    <a:pt x="1605915" y="0"/>
                  </a:lnTo>
                  <a:lnTo>
                    <a:pt x="1605915" y="76200"/>
                  </a:lnTo>
                  <a:lnTo>
                    <a:pt x="0" y="76200"/>
                  </a:lnTo>
                  <a:close/>
                </a:path>
              </a:pathLst>
            </a:custGeom>
            <a:solidFill>
              <a:srgbClr val="25245D"/>
            </a:solidFill>
          </p:spPr>
        </p:sp>
        <p:sp>
          <p:nvSpPr>
            <p:cNvPr name="Freeform 5" id="5"/>
            <p:cNvSpPr/>
            <p:nvPr/>
          </p:nvSpPr>
          <p:spPr>
            <a:xfrm flipH="false" flipV="false" rot="0">
              <a:off x="1527175" y="1270"/>
              <a:ext cx="374650" cy="505460"/>
            </a:xfrm>
            <a:custGeom>
              <a:avLst/>
              <a:gdLst/>
              <a:ahLst/>
              <a:cxnLst/>
              <a:rect r="r" b="b" t="t" l="l"/>
              <a:pathLst>
                <a:path h="505460" w="374650">
                  <a:moveTo>
                    <a:pt x="0" y="505460"/>
                  </a:moveTo>
                  <a:lnTo>
                    <a:pt x="0" y="0"/>
                  </a:lnTo>
                  <a:lnTo>
                    <a:pt x="374650" y="252730"/>
                  </a:lnTo>
                  <a:close/>
                </a:path>
              </a:pathLst>
            </a:custGeom>
            <a:solidFill>
              <a:srgbClr val="25245D"/>
            </a:solidFill>
          </p:spPr>
        </p:sp>
      </p:grpSp>
      <p:sp>
        <p:nvSpPr>
          <p:cNvPr name="TextBox 6" id="6"/>
          <p:cNvSpPr txBox="true"/>
          <p:nvPr/>
        </p:nvSpPr>
        <p:spPr>
          <a:xfrm rot="0">
            <a:off x="427033" y="4219385"/>
            <a:ext cx="17433934" cy="1743456"/>
          </a:xfrm>
          <a:prstGeom prst="rect">
            <a:avLst/>
          </a:prstGeom>
        </p:spPr>
        <p:txBody>
          <a:bodyPr anchor="t" rtlCol="false" tIns="0" lIns="0" bIns="0" rIns="0">
            <a:spAutoFit/>
          </a:bodyPr>
          <a:lstStyle/>
          <a:p>
            <a:pPr algn="ctr">
              <a:lnSpc>
                <a:spcPts val="13932"/>
              </a:lnSpc>
            </a:pPr>
            <a:r>
              <a:rPr lang="en-US" sz="10800">
                <a:solidFill>
                  <a:srgbClr val="25245D"/>
                </a:solidFill>
                <a:latin typeface="Cormorant Garamond Light Bold"/>
              </a:rPr>
              <a:t>Reform</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F6F6F6"/>
        </a:solidFill>
      </p:bgPr>
    </p:bg>
    <p:spTree>
      <p:nvGrpSpPr>
        <p:cNvPr id="1" name=""/>
        <p:cNvGrpSpPr/>
        <p:nvPr/>
      </p:nvGrpSpPr>
      <p:grpSpPr>
        <a:xfrm>
          <a:off x="0" y="0"/>
          <a:ext cx="0" cy="0"/>
          <a:chOff x="0" y="0"/>
          <a:chExt cx="0" cy="0"/>
        </a:xfrm>
      </p:grpSpPr>
      <p:sp>
        <p:nvSpPr>
          <p:cNvPr name="TextBox 2" id="2"/>
          <p:cNvSpPr txBox="true"/>
          <p:nvPr/>
        </p:nvSpPr>
        <p:spPr>
          <a:xfrm rot="0">
            <a:off x="1221292" y="2960336"/>
            <a:ext cx="15845416" cy="6436995"/>
          </a:xfrm>
          <a:prstGeom prst="rect">
            <a:avLst/>
          </a:prstGeom>
        </p:spPr>
        <p:txBody>
          <a:bodyPr anchor="t" rtlCol="false" tIns="0" lIns="0" bIns="0" rIns="0">
            <a:spAutoFit/>
          </a:bodyPr>
          <a:lstStyle/>
          <a:p>
            <a:pPr>
              <a:lnSpc>
                <a:spcPts val="3390"/>
              </a:lnSpc>
            </a:pPr>
            <a:r>
              <a:rPr lang="en-US" sz="3000">
                <a:solidFill>
                  <a:srgbClr val="000000"/>
                </a:solidFill>
                <a:latin typeface="HK Grotesk Light"/>
              </a:rPr>
              <a:t>1.</a:t>
            </a:r>
            <a:r>
              <a:rPr lang="en-US" sz="3000">
                <a:solidFill>
                  <a:srgbClr val="000000"/>
                </a:solidFill>
                <a:latin typeface="HK Grotesk Light Bold"/>
                <a:hlinkClick r:id="rId3" tooltip="https://medium.com/@idha_nyc/open-letter-to-pbs-in-response-to-mental-health-documentary-bedlam-3c095843c0f"/>
              </a:rPr>
              <a:t>  Stop relying on the perspectives of the psychiatric survivor movement and start to understand that they don’t actually represent the population they are assumed to represent. </a:t>
            </a:r>
          </a:p>
          <a:p>
            <a:pPr>
              <a:lnSpc>
                <a:spcPts val="3390"/>
              </a:lnSpc>
            </a:pPr>
          </a:p>
          <a:p>
            <a:pPr>
              <a:lnSpc>
                <a:spcPts val="3390"/>
              </a:lnSpc>
            </a:pPr>
            <a:r>
              <a:rPr lang="en-US" sz="3000">
                <a:solidFill>
                  <a:srgbClr val="000000"/>
                </a:solidFill>
                <a:latin typeface="HK Grotesk Light"/>
              </a:rPr>
              <a:t>2.  </a:t>
            </a:r>
            <a:r>
              <a:rPr lang="en-US" sz="3000">
                <a:solidFill>
                  <a:srgbClr val="000000"/>
                </a:solidFill>
                <a:latin typeface="HK Grotesk Light Bold"/>
                <a:hlinkClick r:id="rId4" tooltip="https://medium.com/@idha_nyc/open-letter-to-pbs-in-response-to-mental-health-documentary-bedlam-3c095843c0f"/>
              </a:rPr>
              <a:t>Stop protesting journalists’ coverage of the catastrophic situations of people with severe untreated mental illnesses.</a:t>
            </a:r>
          </a:p>
          <a:p>
            <a:pPr>
              <a:lnSpc>
                <a:spcPts val="3390"/>
              </a:lnSpc>
            </a:pPr>
          </a:p>
          <a:p>
            <a:pPr>
              <a:lnSpc>
                <a:spcPts val="3390"/>
              </a:lnSpc>
            </a:pPr>
            <a:r>
              <a:rPr lang="en-US" sz="3000">
                <a:solidFill>
                  <a:srgbClr val="000000"/>
                </a:solidFill>
                <a:latin typeface="HK Grotesk Light"/>
              </a:rPr>
              <a:t>3.  </a:t>
            </a:r>
            <a:r>
              <a:rPr lang="en-US" sz="3000">
                <a:solidFill>
                  <a:srgbClr val="000000"/>
                </a:solidFill>
                <a:latin typeface="HK Grotesk Light Bold"/>
                <a:hlinkClick r:id="rId5" tooltip="https://medium.com/@idha_nyc/open-letter-to-pbs-in-response-to-mental-health-documentary-bedlam-3c095843c0f"/>
              </a:rPr>
              <a:t>Acknowledgement of the existence of severe mental illnesses like schizophrenia. Stop demeaning the “medicalization” of mental illnesses.</a:t>
            </a:r>
          </a:p>
          <a:p>
            <a:pPr>
              <a:lnSpc>
                <a:spcPts val="3390"/>
              </a:lnSpc>
            </a:pPr>
          </a:p>
          <a:p>
            <a:pPr>
              <a:lnSpc>
                <a:spcPts val="3390"/>
              </a:lnSpc>
            </a:pPr>
            <a:r>
              <a:rPr lang="en-US" sz="3000">
                <a:solidFill>
                  <a:srgbClr val="000000"/>
                </a:solidFill>
                <a:latin typeface="HK Grotesk Light"/>
              </a:rPr>
              <a:t>4.  </a:t>
            </a:r>
            <a:r>
              <a:rPr lang="en-US" sz="3000">
                <a:solidFill>
                  <a:srgbClr val="000000"/>
                </a:solidFill>
                <a:latin typeface="HK Grotesk Light Bold"/>
                <a:hlinkClick r:id="rId6" tooltip="https://medium.com/@idha_nyc/open-letter-to-pbs-in-response-to-mental-health-documentary-bedlam-3c095843c0f"/>
              </a:rPr>
              <a:t>Acknowledge anosognosia, the brain based inability of many people in psychosis to realize they are ill; this is why they often refuse to seek or accept treatment. It’s the reason people in psychosis need access to involuntary treatment. </a:t>
            </a:r>
          </a:p>
          <a:p>
            <a:pPr>
              <a:lnSpc>
                <a:spcPts val="3390"/>
              </a:lnSpc>
            </a:pPr>
          </a:p>
          <a:p>
            <a:pPr>
              <a:lnSpc>
                <a:spcPts val="3390"/>
              </a:lnSpc>
            </a:pPr>
            <a:r>
              <a:rPr lang="en-US" sz="3000">
                <a:solidFill>
                  <a:srgbClr val="000000"/>
                </a:solidFill>
                <a:latin typeface="HK Grotesk Light"/>
              </a:rPr>
              <a:t>5.  </a:t>
            </a:r>
            <a:r>
              <a:rPr lang="en-US" sz="3000">
                <a:solidFill>
                  <a:srgbClr val="000000"/>
                </a:solidFill>
                <a:latin typeface="HK Grotesk Light Bold"/>
                <a:hlinkClick r:id="rId7" tooltip="https://medium.com/@idha_nyc/open-letter-to-pbs-in-response-to-mental-health-documentary-bedlam-3c095843c0f"/>
              </a:rPr>
              <a:t>Promote mental illness literacy campaigns; let the public know about the effectiveness of medically based treatments. Promote psycho-education for clients which has become very rare.</a:t>
            </a:r>
          </a:p>
        </p:txBody>
      </p:sp>
      <p:sp>
        <p:nvSpPr>
          <p:cNvPr name="AutoShape 3" id="3"/>
          <p:cNvSpPr/>
          <p:nvPr/>
        </p:nvSpPr>
        <p:spPr>
          <a:xfrm rot="0">
            <a:off x="0" y="0"/>
            <a:ext cx="18288000" cy="2398361"/>
          </a:xfrm>
          <a:prstGeom prst="rect">
            <a:avLst/>
          </a:prstGeom>
          <a:solidFill>
            <a:srgbClr val="E2E9FF"/>
          </a:solidFill>
        </p:spPr>
      </p:sp>
      <p:sp>
        <p:nvSpPr>
          <p:cNvPr name="TextBox 4" id="4"/>
          <p:cNvSpPr txBox="true"/>
          <p:nvPr/>
        </p:nvSpPr>
        <p:spPr>
          <a:xfrm rot="0">
            <a:off x="1221292" y="850227"/>
            <a:ext cx="11411471" cy="1014733"/>
          </a:xfrm>
          <a:prstGeom prst="rect">
            <a:avLst/>
          </a:prstGeom>
        </p:spPr>
        <p:txBody>
          <a:bodyPr anchor="t" rtlCol="false" tIns="0" lIns="0" bIns="0" rIns="0">
            <a:spAutoFit/>
          </a:bodyPr>
          <a:lstStyle/>
          <a:p>
            <a:pPr algn="ctr">
              <a:lnSpc>
                <a:spcPts val="7910"/>
              </a:lnSpc>
              <a:spcBef>
                <a:spcPct val="0"/>
              </a:spcBef>
            </a:pPr>
            <a:r>
              <a:rPr lang="en-US" sz="7000">
                <a:solidFill>
                  <a:srgbClr val="25245D"/>
                </a:solidFill>
                <a:latin typeface="Cormorant Garamond Light Bold Italics"/>
              </a:rPr>
              <a:t>What Positions Should DR Support?</a:t>
            </a:r>
          </a:p>
        </p:txBody>
      </p:sp>
      <p:sp>
        <p:nvSpPr>
          <p:cNvPr name="AutoShape 5" id="5"/>
          <p:cNvSpPr/>
          <p:nvPr/>
        </p:nvSpPr>
        <p:spPr>
          <a:xfrm rot="0">
            <a:off x="0" y="2398361"/>
            <a:ext cx="19019566" cy="0"/>
          </a:xfrm>
          <a:prstGeom prst="line">
            <a:avLst/>
          </a:prstGeom>
          <a:ln cap="rnd" w="9525">
            <a:solidFill>
              <a:srgbClr val="000000"/>
            </a:solidFill>
            <a:prstDash val="solid"/>
            <a:headEnd type="none" len="sm" w="sm"/>
            <a:tailEnd type="none" len="sm" w="sm"/>
          </a:ln>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DAFHgz6qa1Y</dc:identifier>
  <dcterms:modified xsi:type="dcterms:W3CDTF">2011-08-01T06:04:30Z</dcterms:modified>
  <cp:revision>1</cp:revision>
  <dc:title>GDC Presentation  ADA 22</dc:title>
</cp:coreProperties>
</file>