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5"/>
  </p:notesMasterIdLst>
  <p:sldIdLst>
    <p:sldId id="256" r:id="rId15"/>
    <p:sldId id="257" r:id="rId16"/>
    <p:sldId id="258" r:id="rId17"/>
    <p:sldId id="259" r:id="rId18"/>
    <p:sldId id="260" r:id="rId19"/>
    <p:sldId id="261" r:id="rId20"/>
    <p:sldId id="262" r:id="rId21"/>
    <p:sldId id="263" r:id="rId22"/>
    <p:sldId id="264" r:id="rId23"/>
    <p:sldId id="265" r:id="rId24"/>
  </p:sldIdLst>
  <p:sldSz cx="18288000" cy="10287000"/>
  <p:notesSz cx="6858000" cy="9144000"/>
  <p:embeddedFontLst>
    <p:embeddedFont>
      <p:font typeface="Oswald" charset="1" panose="00000500000000000000"/>
      <p:regular r:id="rId6"/>
    </p:embeddedFont>
    <p:embeddedFont>
      <p:font typeface="Oswald Bold" charset="1" panose="000008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Disruptors Script" charset="1" panose="00000500000000000000"/>
      <p:regular r:id="rId12"/>
    </p:embeddedFont>
    <p:embeddedFont>
      <p:font typeface="Garet" charset="1" panose="00000000000000000000"/>
      <p:regular r:id="rId13"/>
    </p:embeddedFont>
    <p:embeddedFont>
      <p:font typeface="Garet Bold" charset="1" panose="0000000000000000000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slides/slide1.xml" Type="http://schemas.openxmlformats.org/officeDocument/2006/relationships/slide"/><Relationship Id="rId16" Target="slides/slide2.xml" Type="http://schemas.openxmlformats.org/officeDocument/2006/relationships/slide"/><Relationship Id="rId17" Target="slides/slide3.xml" Type="http://schemas.openxmlformats.org/officeDocument/2006/relationships/slide"/><Relationship Id="rId18" Target="slides/slide4.xml" Type="http://schemas.openxmlformats.org/officeDocument/2006/relationships/slide"/><Relationship Id="rId19" Target="slides/slide5.xml" Type="http://schemas.openxmlformats.org/officeDocument/2006/relationships/slide"/><Relationship Id="rId2" Target="presProps.xml" Type="http://schemas.openxmlformats.org/officeDocument/2006/relationships/presProps"/><Relationship Id="rId20" Target="slides/slide6.xml" Type="http://schemas.openxmlformats.org/officeDocument/2006/relationships/slide"/><Relationship Id="rId21" Target="slides/slide7.xml" Type="http://schemas.openxmlformats.org/officeDocument/2006/relationships/slide"/><Relationship Id="rId22" Target="slides/slide8.xml" Type="http://schemas.openxmlformats.org/officeDocument/2006/relationships/slide"/><Relationship Id="rId23" Target="slides/slide9.xml" Type="http://schemas.openxmlformats.org/officeDocument/2006/relationships/slide"/><Relationship Id="rId24" Target="slides/slide10.xml" Type="http://schemas.openxmlformats.org/officeDocument/2006/relationships/slide"/><Relationship Id="rId25" Target="notesMasters/notesMaster1.xml" Type="http://schemas.openxmlformats.org/officeDocument/2006/relationships/notesMaster"/><Relationship Id="rId26" Target="theme/theme2.xml" Type="http://schemas.openxmlformats.org/officeDocument/2006/relationships/theme"/><Relationship Id="rId27" Target="notesSlides/notesSlide1.xml" Type="http://schemas.openxmlformats.org/officeDocument/2006/relationships/notesSlide"/><Relationship Id="rId28" Target="notesSlides/notesSlide2.xml" Type="http://schemas.openxmlformats.org/officeDocument/2006/relationships/notesSlide"/><Relationship Id="rId29" Target="notesSlides/notesSlide3.xml" Type="http://schemas.openxmlformats.org/officeDocument/2006/relationships/notesSlide"/><Relationship Id="rId3" Target="viewProps.xml" Type="http://schemas.openxmlformats.org/officeDocument/2006/relationships/viewProps"/><Relationship Id="rId30" Target="notesSlides/notesSlide4.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ready.gov/disability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https://www.ready.gov/sites/default/files/2021-04/family-emergency-communication-plan.pdf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FEMA App https://www.fema.gov/about/news-multimedia/mobile-products</a:t>
            </a:r>
          </a:p>
          <a:p>
            <a:r>
              <a:rPr lang="en-US"/>
              <a:t/>
            </a:r>
          </a:p>
          <a:p>
            <a:r>
              <a:rPr lang="en-US"/>
              <a:t>Emergency supply kit: https://www.ready.gov/kit </a:t>
            </a:r>
          </a:p>
          <a:p>
            <a:r>
              <a:rPr lang="en-US"/>
              <a:t/>
            </a:r>
          </a:p>
          <a:p>
            <a:r>
              <a:rPr lang="en-US"/>
              <a:t>floodsmart.gov</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votefromabroad.org</a:t>
            </a:r>
          </a:p>
          <a:p>
            <a:r>
              <a:rPr lang="en-US"/>
              <a:t>democratsabroad.org/phonebanking_training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7.jpeg" Type="http://schemas.openxmlformats.org/officeDocument/2006/relationships/image"/><Relationship Id="rId4" Target="../media/image8.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5.jpeg" Type="http://schemas.openxmlformats.org/officeDocument/2006/relationships/image"/><Relationship Id="rId4" Target="../media/image4.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5.jpeg" Type="http://schemas.openxmlformats.org/officeDocument/2006/relationships/image"/><Relationship Id="rId4" Target="https://www.ready.gov/animals" TargetMode="External" Type="http://schemas.openxmlformats.org/officeDocument/2006/relationships/hyperlink"/><Relationship Id="rId5" Target="http://www.ready.gov/sites/default/files/2021-04/family-emergency-communication-plan.pdf" TargetMode="External" Type="http://schemas.openxmlformats.org/officeDocument/2006/relationships/hyperlink"/><Relationship Id="rId6" Target="../media/image4.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6.jpeg" Type="http://schemas.openxmlformats.org/officeDocument/2006/relationships/image"/><Relationship Id="rId4" Target="../media/image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6044" r="0" b="0"/>
          <a:stretch>
            <a:fillRect/>
          </a:stretch>
        </p:blipFill>
        <p:spPr>
          <a:xfrm flipH="false" flipV="false">
            <a:off x="0" y="0"/>
            <a:ext cx="18288000" cy="10287000"/>
          </a:xfrm>
          <a:prstGeom prst="rect">
            <a:avLst/>
          </a:prstGeom>
        </p:spPr>
      </p:pic>
      <p:sp>
        <p:nvSpPr>
          <p:cNvPr name="TextBox 3" id="3"/>
          <p:cNvSpPr txBox="true"/>
          <p:nvPr/>
        </p:nvSpPr>
        <p:spPr>
          <a:xfrm rot="-64676">
            <a:off x="1994054" y="1991295"/>
            <a:ext cx="14332309" cy="6647087"/>
          </a:xfrm>
          <a:prstGeom prst="rect">
            <a:avLst/>
          </a:prstGeom>
        </p:spPr>
        <p:txBody>
          <a:bodyPr anchor="t" rtlCol="false" tIns="0" lIns="0" bIns="0" rIns="0">
            <a:spAutoFit/>
          </a:bodyPr>
          <a:lstStyle/>
          <a:p>
            <a:pPr algn="ctr">
              <a:lnSpc>
                <a:spcPts val="23768"/>
              </a:lnSpc>
            </a:pPr>
            <a:r>
              <a:rPr lang="en-US" sz="36013">
                <a:solidFill>
                  <a:srgbClr val="FFFFFF"/>
                </a:solidFill>
                <a:latin typeface="Disruptors Script"/>
              </a:rPr>
              <a:t>A Better Future</a:t>
            </a:r>
          </a:p>
        </p:txBody>
      </p:sp>
      <p:sp>
        <p:nvSpPr>
          <p:cNvPr name="TextBox 4" id="4"/>
          <p:cNvSpPr txBox="true"/>
          <p:nvPr/>
        </p:nvSpPr>
        <p:spPr>
          <a:xfrm rot="0">
            <a:off x="476250" y="9584033"/>
            <a:ext cx="5340347" cy="285623"/>
          </a:xfrm>
          <a:prstGeom prst="rect">
            <a:avLst/>
          </a:prstGeom>
        </p:spPr>
        <p:txBody>
          <a:bodyPr anchor="t" rtlCol="false" tIns="0" lIns="0" bIns="0" rIns="0">
            <a:spAutoFit/>
          </a:bodyPr>
          <a:lstStyle/>
          <a:p>
            <a:pPr>
              <a:lnSpc>
                <a:spcPts val="2355"/>
              </a:lnSpc>
            </a:pPr>
            <a:r>
              <a:rPr lang="en-US" sz="1899" u="sng">
                <a:solidFill>
                  <a:srgbClr val="FFFFFF"/>
                </a:solidFill>
                <a:latin typeface="Garet Bold"/>
              </a:rPr>
              <a:t>DEMOCRATSABROAD.ORG/DC</a:t>
            </a:r>
          </a:p>
        </p:txBody>
      </p:sp>
      <p:sp>
        <p:nvSpPr>
          <p:cNvPr name="Freeform 5" id="5"/>
          <p:cNvSpPr/>
          <p:nvPr/>
        </p:nvSpPr>
        <p:spPr>
          <a:xfrm flipH="false" flipV="false" rot="0">
            <a:off x="16185205" y="8639403"/>
            <a:ext cx="1578016" cy="1230252"/>
          </a:xfrm>
          <a:custGeom>
            <a:avLst/>
            <a:gdLst/>
            <a:ahLst/>
            <a:cxnLst/>
            <a:rect r="r" b="b" t="t" l="l"/>
            <a:pathLst>
              <a:path h="1230252" w="1578016">
                <a:moveTo>
                  <a:pt x="0" y="0"/>
                </a:moveTo>
                <a:lnTo>
                  <a:pt x="1578015" y="0"/>
                </a:lnTo>
                <a:lnTo>
                  <a:pt x="1578015" y="1230253"/>
                </a:lnTo>
                <a:lnTo>
                  <a:pt x="0" y="1230253"/>
                </a:lnTo>
                <a:lnTo>
                  <a:pt x="0" y="0"/>
                </a:lnTo>
                <a:close/>
              </a:path>
            </a:pathLst>
          </a:custGeom>
          <a:blipFill>
            <a:blip r:embed="rId3"/>
            <a:stretch>
              <a:fillRect l="-8634" t="-17116" r="-278653" b="-117116"/>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2900" b="18021"/>
          <a:stretch>
            <a:fillRect/>
          </a:stretch>
        </p:blipFill>
        <p:spPr>
          <a:xfrm flipH="false" flipV="false">
            <a:off x="0" y="0"/>
            <a:ext cx="18288000" cy="10287000"/>
          </a:xfrm>
          <a:prstGeom prst="rect">
            <a:avLst/>
          </a:prstGeom>
        </p:spPr>
      </p:pic>
      <p:sp>
        <p:nvSpPr>
          <p:cNvPr name="Freeform 3" id="3"/>
          <p:cNvSpPr/>
          <p:nvPr/>
        </p:nvSpPr>
        <p:spPr>
          <a:xfrm flipH="false" flipV="false" rot="0">
            <a:off x="4397162" y="396662"/>
            <a:ext cx="9493677" cy="9493677"/>
          </a:xfrm>
          <a:custGeom>
            <a:avLst/>
            <a:gdLst/>
            <a:ahLst/>
            <a:cxnLst/>
            <a:rect r="r" b="b" t="t" l="l"/>
            <a:pathLst>
              <a:path h="9493677" w="9493677">
                <a:moveTo>
                  <a:pt x="0" y="0"/>
                </a:moveTo>
                <a:lnTo>
                  <a:pt x="9493676" y="0"/>
                </a:lnTo>
                <a:lnTo>
                  <a:pt x="9493676" y="9493676"/>
                </a:lnTo>
                <a:lnTo>
                  <a:pt x="0" y="9493676"/>
                </a:lnTo>
                <a:lnTo>
                  <a:pt x="0" y="0"/>
                </a:lnTo>
                <a:close/>
              </a:path>
            </a:pathLst>
          </a:custGeom>
          <a:blipFill>
            <a:blip r:embed="rId4"/>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7852" t="0" r="27571" b="53835"/>
          <a:stretch>
            <a:fillRect/>
          </a:stretch>
        </p:blipFill>
        <p:spPr>
          <a:xfrm flipH="false" flipV="false">
            <a:off x="0" y="0"/>
            <a:ext cx="18288000" cy="10287000"/>
          </a:xfrm>
          <a:prstGeom prst="rect">
            <a:avLst/>
          </a:prstGeom>
        </p:spPr>
      </p:pic>
      <p:sp>
        <p:nvSpPr>
          <p:cNvPr name="TextBox 3" id="3"/>
          <p:cNvSpPr txBox="true"/>
          <p:nvPr/>
        </p:nvSpPr>
        <p:spPr>
          <a:xfrm rot="0">
            <a:off x="1458809" y="821423"/>
            <a:ext cx="15370383" cy="8216773"/>
          </a:xfrm>
          <a:prstGeom prst="rect">
            <a:avLst/>
          </a:prstGeom>
        </p:spPr>
        <p:txBody>
          <a:bodyPr anchor="t" rtlCol="false" tIns="0" lIns="0" bIns="0" rIns="0">
            <a:spAutoFit/>
          </a:bodyPr>
          <a:lstStyle/>
          <a:p>
            <a:pPr>
              <a:lnSpc>
                <a:spcPts val="5455"/>
              </a:lnSpc>
            </a:pPr>
            <a:r>
              <a:rPr lang="en-US" sz="4399">
                <a:solidFill>
                  <a:srgbClr val="000000"/>
                </a:solidFill>
                <a:latin typeface="Garet"/>
              </a:rPr>
              <a:t>It is important to plan in advance, as well as to think about various locations you may find yourself in when disaster strikes. </a:t>
            </a:r>
          </a:p>
          <a:p>
            <a:pPr>
              <a:lnSpc>
                <a:spcPts val="5455"/>
              </a:lnSpc>
            </a:pPr>
          </a:p>
          <a:p>
            <a:pPr marL="949959" indent="-474979" lvl="1">
              <a:lnSpc>
                <a:spcPts val="5455"/>
              </a:lnSpc>
              <a:buFont typeface="Arial"/>
              <a:buChar char="•"/>
            </a:pPr>
            <a:r>
              <a:rPr lang="en-US" sz="4399">
                <a:solidFill>
                  <a:srgbClr val="000000"/>
                </a:solidFill>
                <a:latin typeface="Garet"/>
              </a:rPr>
              <a:t> How you will get to a safe place?</a:t>
            </a:r>
          </a:p>
          <a:p>
            <a:pPr marL="949959" indent="-474979" lvl="1">
              <a:lnSpc>
                <a:spcPts val="5455"/>
              </a:lnSpc>
              <a:buFont typeface="Arial"/>
              <a:buChar char="•"/>
            </a:pPr>
            <a:r>
              <a:rPr lang="en-US" sz="4399">
                <a:solidFill>
                  <a:srgbClr val="000000"/>
                </a:solidFill>
                <a:latin typeface="Garet"/>
              </a:rPr>
              <a:t> How will you reconnect with family and friends?</a:t>
            </a:r>
          </a:p>
          <a:p>
            <a:pPr marL="949959" indent="-474979" lvl="1">
              <a:lnSpc>
                <a:spcPts val="5455"/>
              </a:lnSpc>
              <a:buFont typeface="Arial"/>
              <a:buChar char="•"/>
            </a:pPr>
            <a:r>
              <a:rPr lang="en-US" sz="4399">
                <a:solidFill>
                  <a:srgbClr val="000000"/>
                </a:solidFill>
                <a:latin typeface="Garet"/>
              </a:rPr>
              <a:t> What you will do in different situations?</a:t>
            </a:r>
          </a:p>
          <a:p>
            <a:pPr marL="949959" indent="-474979" lvl="1">
              <a:lnSpc>
                <a:spcPts val="5455"/>
              </a:lnSpc>
              <a:buFont typeface="Arial"/>
              <a:buChar char="•"/>
            </a:pPr>
            <a:r>
              <a:rPr lang="en-US" sz="4399">
                <a:solidFill>
                  <a:srgbClr val="000000"/>
                </a:solidFill>
                <a:latin typeface="Garet"/>
              </a:rPr>
              <a:t> What is a reliable source of information for your area?</a:t>
            </a:r>
          </a:p>
          <a:p>
            <a:pPr marL="949959" indent="-474979" lvl="1">
              <a:lnSpc>
                <a:spcPts val="5455"/>
              </a:lnSpc>
              <a:buFont typeface="Arial"/>
              <a:buChar char="•"/>
            </a:pPr>
            <a:r>
              <a:rPr lang="en-US" sz="4399">
                <a:solidFill>
                  <a:srgbClr val="000000"/>
                </a:solidFill>
                <a:latin typeface="Garet"/>
              </a:rPr>
              <a:t> Where is the nearest hospital, as well as public transportation system?</a:t>
            </a:r>
          </a:p>
          <a:p>
            <a:pPr>
              <a:lnSpc>
                <a:spcPts val="5455"/>
              </a:lnSpc>
            </a:pPr>
          </a:p>
        </p:txBody>
      </p:sp>
      <p:grpSp>
        <p:nvGrpSpPr>
          <p:cNvPr name="Group 4" id="4"/>
          <p:cNvGrpSpPr/>
          <p:nvPr/>
        </p:nvGrpSpPr>
        <p:grpSpPr>
          <a:xfrm rot="0">
            <a:off x="14366167" y="9038196"/>
            <a:ext cx="3434818" cy="1062268"/>
            <a:chOff x="0" y="0"/>
            <a:chExt cx="4579758" cy="1416357"/>
          </a:xfrm>
        </p:grpSpPr>
        <p:sp>
          <p:nvSpPr>
            <p:cNvPr name="Freeform 5" id="5"/>
            <p:cNvSpPr/>
            <p:nvPr/>
          </p:nvSpPr>
          <p:spPr>
            <a:xfrm flipH="false" flipV="false" rot="0">
              <a:off x="0" y="0"/>
              <a:ext cx="4579758" cy="1095303"/>
            </a:xfrm>
            <a:custGeom>
              <a:avLst/>
              <a:gdLst/>
              <a:ahLst/>
              <a:cxnLst/>
              <a:rect r="r" b="b" t="t" l="l"/>
              <a:pathLst>
                <a:path h="1095303" w="4579758">
                  <a:moveTo>
                    <a:pt x="0" y="0"/>
                  </a:moveTo>
                  <a:lnTo>
                    <a:pt x="4579758" y="0"/>
                  </a:lnTo>
                  <a:lnTo>
                    <a:pt x="4579758" y="1095303"/>
                  </a:lnTo>
                  <a:lnTo>
                    <a:pt x="0" y="1095303"/>
                  </a:lnTo>
                  <a:lnTo>
                    <a:pt x="0" y="0"/>
                  </a:lnTo>
                  <a:close/>
                </a:path>
              </a:pathLst>
            </a:custGeom>
            <a:blipFill>
              <a:blip r:embed="rId3"/>
              <a:stretch>
                <a:fillRect l="0" t="0" r="0" b="-60560"/>
              </a:stretch>
            </a:blipFill>
          </p:spPr>
        </p:sp>
        <p:sp>
          <p:nvSpPr>
            <p:cNvPr name="TextBox 6" id="6"/>
            <p:cNvSpPr txBox="true"/>
            <p:nvPr/>
          </p:nvSpPr>
          <p:spPr>
            <a:xfrm rot="0">
              <a:off x="1116511" y="984389"/>
              <a:ext cx="2548246" cy="431968"/>
            </a:xfrm>
            <a:prstGeom prst="rect">
              <a:avLst/>
            </a:prstGeom>
          </p:spPr>
          <p:txBody>
            <a:bodyPr anchor="t" rtlCol="false" tIns="0" lIns="0" bIns="0" rIns="0">
              <a:spAutoFit/>
            </a:bodyPr>
            <a:lstStyle/>
            <a:p>
              <a:pPr>
                <a:lnSpc>
                  <a:spcPts val="2729"/>
                </a:lnSpc>
              </a:pPr>
              <a:r>
                <a:rPr lang="en-US" sz="1949">
                  <a:solidFill>
                    <a:srgbClr val="FFFFFF"/>
                  </a:solidFill>
                  <a:latin typeface="Oswald"/>
                </a:rPr>
                <a:t>DISABILITY CAUCUS</a:t>
              </a:r>
            </a:p>
          </p:txBody>
        </p:sp>
      </p:grpSp>
      <p:sp>
        <p:nvSpPr>
          <p:cNvPr name="TextBox 7" id="7"/>
          <p:cNvSpPr txBox="true"/>
          <p:nvPr/>
        </p:nvSpPr>
        <p:spPr>
          <a:xfrm rot="0">
            <a:off x="476250" y="9584033"/>
            <a:ext cx="5340347" cy="285623"/>
          </a:xfrm>
          <a:prstGeom prst="rect">
            <a:avLst/>
          </a:prstGeom>
        </p:spPr>
        <p:txBody>
          <a:bodyPr anchor="t" rtlCol="false" tIns="0" lIns="0" bIns="0" rIns="0">
            <a:spAutoFit/>
          </a:bodyPr>
          <a:lstStyle/>
          <a:p>
            <a:pPr>
              <a:lnSpc>
                <a:spcPts val="2355"/>
              </a:lnSpc>
            </a:pPr>
            <a:r>
              <a:rPr lang="en-US" sz="1899" u="sng">
                <a:solidFill>
                  <a:srgbClr val="FFFFFF"/>
                </a:solidFill>
                <a:latin typeface="Garet Bold"/>
              </a:rPr>
              <a:t>DEMOCRATSABROAD.ORG/DC</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0471" t="27596" r="25604" b="18534"/>
          <a:stretch>
            <a:fillRect/>
          </a:stretch>
        </p:blipFill>
        <p:spPr>
          <a:xfrm flipH="false" flipV="false">
            <a:off x="0" y="0"/>
            <a:ext cx="18288000" cy="10287000"/>
          </a:xfrm>
          <a:prstGeom prst="rect">
            <a:avLst/>
          </a:prstGeom>
        </p:spPr>
      </p:pic>
      <p:sp>
        <p:nvSpPr>
          <p:cNvPr name="TextBox 3" id="3"/>
          <p:cNvSpPr txBox="true"/>
          <p:nvPr/>
        </p:nvSpPr>
        <p:spPr>
          <a:xfrm rot="0">
            <a:off x="0" y="1000125"/>
            <a:ext cx="18288000" cy="3563620"/>
          </a:xfrm>
          <a:prstGeom prst="rect">
            <a:avLst/>
          </a:prstGeom>
        </p:spPr>
        <p:txBody>
          <a:bodyPr anchor="t" rtlCol="false" tIns="0" lIns="0" bIns="0" rIns="0">
            <a:spAutoFit/>
          </a:bodyPr>
          <a:lstStyle/>
          <a:p>
            <a:pPr algn="ctr">
              <a:lnSpc>
                <a:spcPts val="4029"/>
              </a:lnSpc>
              <a:spcBef>
                <a:spcPct val="0"/>
              </a:spcBef>
            </a:pPr>
            <a:r>
              <a:rPr lang="en-US" sz="3099">
                <a:solidFill>
                  <a:srgbClr val="FFFFFF"/>
                </a:solidFill>
                <a:latin typeface="Garet Bold"/>
              </a:rPr>
              <a:t>Tips for Medications</a:t>
            </a:r>
          </a:p>
          <a:p>
            <a:pPr algn="ctr">
              <a:lnSpc>
                <a:spcPts val="3510"/>
              </a:lnSpc>
              <a:spcBef>
                <a:spcPct val="0"/>
              </a:spcBef>
            </a:pPr>
          </a:p>
          <a:p>
            <a:pPr marL="582930" indent="-291465" lvl="1">
              <a:lnSpc>
                <a:spcPts val="3510"/>
              </a:lnSpc>
              <a:buFont typeface="Arial"/>
              <a:buChar char="•"/>
            </a:pPr>
            <a:r>
              <a:rPr lang="en-US" sz="2700">
                <a:solidFill>
                  <a:srgbClr val="FFFFFF"/>
                </a:solidFill>
                <a:latin typeface="Garet"/>
              </a:rPr>
              <a:t>Talk to your doctor or pharmacist about how you can create an emergency supply of medicines.</a:t>
            </a:r>
          </a:p>
          <a:p>
            <a:pPr marL="582930" indent="-291465" lvl="1">
              <a:lnSpc>
                <a:spcPts val="3510"/>
              </a:lnSpc>
              <a:buFont typeface="Arial"/>
              <a:buChar char="•"/>
            </a:pPr>
            <a:r>
              <a:rPr lang="en-US" sz="2700">
                <a:solidFill>
                  <a:srgbClr val="FFFFFF"/>
                </a:solidFill>
                <a:latin typeface="Garet"/>
              </a:rPr>
              <a:t>Keep a list of your prescription medicines. Include information about your diagnosis, dosage, frequency, medical supply needs and allergies.</a:t>
            </a:r>
          </a:p>
          <a:p>
            <a:pPr marL="582930" indent="-291465" lvl="1">
              <a:lnSpc>
                <a:spcPts val="3510"/>
              </a:lnSpc>
              <a:buFont typeface="Arial"/>
              <a:buChar char="•"/>
            </a:pPr>
            <a:r>
              <a:rPr lang="en-US" sz="2700">
                <a:solidFill>
                  <a:srgbClr val="FFFFFF"/>
                </a:solidFill>
                <a:latin typeface="Garet"/>
              </a:rPr>
              <a:t>Store extra nonprescription drugs, like pain and fever relievers, antihistamines and antidiarrheal medicines.</a:t>
            </a:r>
          </a:p>
          <a:p>
            <a:pPr marL="582930" indent="-291465" lvl="1">
              <a:lnSpc>
                <a:spcPts val="3510"/>
              </a:lnSpc>
              <a:buFont typeface="Arial"/>
              <a:buChar char="•"/>
            </a:pPr>
            <a:r>
              <a:rPr lang="en-US" sz="2700">
                <a:solidFill>
                  <a:srgbClr val="FFFFFF"/>
                </a:solidFill>
                <a:latin typeface="Garet"/>
              </a:rPr>
              <a:t>Have a cooler and chemical ice packs available to chill medicines that need to be refrigerated.</a:t>
            </a:r>
          </a:p>
        </p:txBody>
      </p:sp>
      <p:sp>
        <p:nvSpPr>
          <p:cNvPr name="TextBox 4" id="4"/>
          <p:cNvSpPr txBox="true"/>
          <p:nvPr/>
        </p:nvSpPr>
        <p:spPr>
          <a:xfrm rot="0">
            <a:off x="0" y="5516139"/>
            <a:ext cx="18288000" cy="3125470"/>
          </a:xfrm>
          <a:prstGeom prst="rect">
            <a:avLst/>
          </a:prstGeom>
        </p:spPr>
        <p:txBody>
          <a:bodyPr anchor="t" rtlCol="false" tIns="0" lIns="0" bIns="0" rIns="0">
            <a:spAutoFit/>
          </a:bodyPr>
          <a:lstStyle/>
          <a:p>
            <a:pPr algn="ctr">
              <a:lnSpc>
                <a:spcPts val="4029"/>
              </a:lnSpc>
              <a:spcBef>
                <a:spcPct val="0"/>
              </a:spcBef>
            </a:pPr>
            <a:r>
              <a:rPr lang="en-US" sz="3099">
                <a:solidFill>
                  <a:srgbClr val="FFFFFF"/>
                </a:solidFill>
                <a:latin typeface="Garet Bold"/>
              </a:rPr>
              <a:t>Tips for People Who are Deaf or Hard of Hearing</a:t>
            </a:r>
          </a:p>
          <a:p>
            <a:pPr algn="ctr">
              <a:lnSpc>
                <a:spcPts val="3510"/>
              </a:lnSpc>
              <a:spcBef>
                <a:spcPct val="0"/>
              </a:spcBef>
            </a:pPr>
          </a:p>
          <a:p>
            <a:pPr marL="582930" indent="-291465" lvl="1">
              <a:lnSpc>
                <a:spcPts val="3510"/>
              </a:lnSpc>
              <a:buFont typeface="Arial"/>
              <a:buChar char="•"/>
            </a:pPr>
            <a:r>
              <a:rPr lang="en-US" sz="2700">
                <a:solidFill>
                  <a:srgbClr val="FFFFFF"/>
                </a:solidFill>
                <a:latin typeface="Garet"/>
              </a:rPr>
              <a:t>Weather radio (with text display and a flashing alert)</a:t>
            </a:r>
          </a:p>
          <a:p>
            <a:pPr marL="582930" indent="-291465" lvl="1">
              <a:lnSpc>
                <a:spcPts val="3510"/>
              </a:lnSpc>
              <a:buFont typeface="Arial"/>
              <a:buChar char="•"/>
            </a:pPr>
            <a:r>
              <a:rPr lang="en-US" sz="2700">
                <a:solidFill>
                  <a:srgbClr val="FFFFFF"/>
                </a:solidFill>
                <a:latin typeface="Garet"/>
              </a:rPr>
              <a:t>Extra hearing-aid batteries</a:t>
            </a:r>
          </a:p>
          <a:p>
            <a:pPr marL="582930" indent="-291465" lvl="1">
              <a:lnSpc>
                <a:spcPts val="3510"/>
              </a:lnSpc>
              <a:buFont typeface="Arial"/>
              <a:buChar char="•"/>
            </a:pPr>
            <a:r>
              <a:rPr lang="en-US" sz="2700">
                <a:solidFill>
                  <a:srgbClr val="FFFFFF"/>
                </a:solidFill>
                <a:latin typeface="Garet"/>
              </a:rPr>
              <a:t>Pen and paper (in case you have to communicate with someone who does not know sign language)</a:t>
            </a:r>
          </a:p>
          <a:p>
            <a:pPr marL="582930" indent="-291465" lvl="1">
              <a:lnSpc>
                <a:spcPts val="3510"/>
              </a:lnSpc>
              <a:buFont typeface="Arial"/>
              <a:buChar char="•"/>
            </a:pPr>
            <a:r>
              <a:rPr lang="en-US" sz="2700">
                <a:solidFill>
                  <a:srgbClr val="FFFFFF"/>
                </a:solidFill>
                <a:latin typeface="Garet"/>
              </a:rPr>
              <a:t>Battery operated lantern to enable communication by sign language or lip reading, especially when the electricity is out and it’s dark.</a:t>
            </a:r>
          </a:p>
        </p:txBody>
      </p:sp>
      <p:grpSp>
        <p:nvGrpSpPr>
          <p:cNvPr name="Group 5" id="5"/>
          <p:cNvGrpSpPr/>
          <p:nvPr/>
        </p:nvGrpSpPr>
        <p:grpSpPr>
          <a:xfrm rot="0">
            <a:off x="14366167" y="9038196"/>
            <a:ext cx="3434818" cy="1062268"/>
            <a:chOff x="0" y="0"/>
            <a:chExt cx="4579758" cy="1416357"/>
          </a:xfrm>
        </p:grpSpPr>
        <p:sp>
          <p:nvSpPr>
            <p:cNvPr name="Freeform 6" id="6"/>
            <p:cNvSpPr/>
            <p:nvPr/>
          </p:nvSpPr>
          <p:spPr>
            <a:xfrm flipH="false" flipV="false" rot="0">
              <a:off x="0" y="0"/>
              <a:ext cx="4579758" cy="1095303"/>
            </a:xfrm>
            <a:custGeom>
              <a:avLst/>
              <a:gdLst/>
              <a:ahLst/>
              <a:cxnLst/>
              <a:rect r="r" b="b" t="t" l="l"/>
              <a:pathLst>
                <a:path h="1095303" w="4579758">
                  <a:moveTo>
                    <a:pt x="0" y="0"/>
                  </a:moveTo>
                  <a:lnTo>
                    <a:pt x="4579758" y="0"/>
                  </a:lnTo>
                  <a:lnTo>
                    <a:pt x="4579758" y="1095303"/>
                  </a:lnTo>
                  <a:lnTo>
                    <a:pt x="0" y="1095303"/>
                  </a:lnTo>
                  <a:lnTo>
                    <a:pt x="0" y="0"/>
                  </a:lnTo>
                  <a:close/>
                </a:path>
              </a:pathLst>
            </a:custGeom>
            <a:blipFill>
              <a:blip r:embed="rId4"/>
              <a:stretch>
                <a:fillRect l="0" t="0" r="0" b="-60560"/>
              </a:stretch>
            </a:blipFill>
          </p:spPr>
        </p:sp>
        <p:sp>
          <p:nvSpPr>
            <p:cNvPr name="TextBox 7" id="7"/>
            <p:cNvSpPr txBox="true"/>
            <p:nvPr/>
          </p:nvSpPr>
          <p:spPr>
            <a:xfrm rot="0">
              <a:off x="1116511" y="984389"/>
              <a:ext cx="2548246" cy="431968"/>
            </a:xfrm>
            <a:prstGeom prst="rect">
              <a:avLst/>
            </a:prstGeom>
          </p:spPr>
          <p:txBody>
            <a:bodyPr anchor="t" rtlCol="false" tIns="0" lIns="0" bIns="0" rIns="0">
              <a:spAutoFit/>
            </a:bodyPr>
            <a:lstStyle/>
            <a:p>
              <a:pPr>
                <a:lnSpc>
                  <a:spcPts val="2729"/>
                </a:lnSpc>
              </a:pPr>
              <a:r>
                <a:rPr lang="en-US" sz="1949">
                  <a:solidFill>
                    <a:srgbClr val="FFFFFF"/>
                  </a:solidFill>
                  <a:latin typeface="Oswald"/>
                </a:rPr>
                <a:t>DISABILITY CAUCUS</a:t>
              </a:r>
            </a:p>
          </p:txBody>
        </p:sp>
      </p:grpSp>
      <p:sp>
        <p:nvSpPr>
          <p:cNvPr name="TextBox 8" id="8"/>
          <p:cNvSpPr txBox="true"/>
          <p:nvPr/>
        </p:nvSpPr>
        <p:spPr>
          <a:xfrm rot="0">
            <a:off x="476250" y="9584033"/>
            <a:ext cx="5340347" cy="285623"/>
          </a:xfrm>
          <a:prstGeom prst="rect">
            <a:avLst/>
          </a:prstGeom>
        </p:spPr>
        <p:txBody>
          <a:bodyPr anchor="t" rtlCol="false" tIns="0" lIns="0" bIns="0" rIns="0">
            <a:spAutoFit/>
          </a:bodyPr>
          <a:lstStyle/>
          <a:p>
            <a:pPr>
              <a:lnSpc>
                <a:spcPts val="2355"/>
              </a:lnSpc>
            </a:pPr>
            <a:r>
              <a:rPr lang="en-US" sz="1899" u="sng">
                <a:solidFill>
                  <a:srgbClr val="FFFFFF"/>
                </a:solidFill>
                <a:latin typeface="Garet Bold"/>
              </a:rPr>
              <a:t>READY.GOV/DISABILITY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471" t="27596" r="25604" b="18534"/>
          <a:stretch>
            <a:fillRect/>
          </a:stretch>
        </p:blipFill>
        <p:spPr>
          <a:xfrm flipH="false" flipV="false">
            <a:off x="0" y="0"/>
            <a:ext cx="18288000" cy="10287000"/>
          </a:xfrm>
          <a:prstGeom prst="rect">
            <a:avLst/>
          </a:prstGeom>
        </p:spPr>
      </p:pic>
      <p:sp>
        <p:nvSpPr>
          <p:cNvPr name="TextBox 3" id="3"/>
          <p:cNvSpPr txBox="true"/>
          <p:nvPr/>
        </p:nvSpPr>
        <p:spPr>
          <a:xfrm rot="0">
            <a:off x="243507" y="1208098"/>
            <a:ext cx="17800985" cy="3125470"/>
          </a:xfrm>
          <a:prstGeom prst="rect">
            <a:avLst/>
          </a:prstGeom>
        </p:spPr>
        <p:txBody>
          <a:bodyPr anchor="t" rtlCol="false" tIns="0" lIns="0" bIns="0" rIns="0">
            <a:spAutoFit/>
          </a:bodyPr>
          <a:lstStyle/>
          <a:p>
            <a:pPr algn="ctr">
              <a:lnSpc>
                <a:spcPts val="4029"/>
              </a:lnSpc>
              <a:spcBef>
                <a:spcPct val="0"/>
              </a:spcBef>
            </a:pPr>
            <a:r>
              <a:rPr lang="en-US" sz="3099">
                <a:solidFill>
                  <a:srgbClr val="FFFFFF"/>
                </a:solidFill>
                <a:latin typeface="Garet Bold"/>
              </a:rPr>
              <a:t>Tips for People Who are Blind or Have Low Vision</a:t>
            </a:r>
          </a:p>
          <a:p>
            <a:pPr>
              <a:lnSpc>
                <a:spcPts val="3510"/>
              </a:lnSpc>
              <a:spcBef>
                <a:spcPct val="0"/>
              </a:spcBef>
            </a:pPr>
          </a:p>
          <a:p>
            <a:pPr marL="582930" indent="-291465" lvl="1">
              <a:lnSpc>
                <a:spcPts val="3510"/>
              </a:lnSpc>
              <a:buFont typeface="Arial"/>
              <a:buChar char="•"/>
            </a:pPr>
            <a:r>
              <a:rPr lang="en-US" sz="2700">
                <a:solidFill>
                  <a:srgbClr val="FFFFFF"/>
                </a:solidFill>
                <a:latin typeface="Garet"/>
              </a:rPr>
              <a:t>Mark </a:t>
            </a:r>
            <a:r>
              <a:rPr lang="en-US" sz="2700">
                <a:solidFill>
                  <a:srgbClr val="FFFFFF"/>
                </a:solidFill>
                <a:latin typeface="Garet"/>
              </a:rPr>
              <a:t>emergency supplies with Braille labels or large print. Keep a list of your emergency supplies and where you bought them on a portable flash drive or make an audio file that is kept in a safe place where you can access it.</a:t>
            </a:r>
          </a:p>
          <a:p>
            <a:pPr marL="582930" indent="-291465" lvl="1">
              <a:lnSpc>
                <a:spcPts val="3510"/>
              </a:lnSpc>
              <a:buFont typeface="Arial"/>
              <a:buChar char="•"/>
            </a:pPr>
            <a:r>
              <a:rPr lang="en-US" sz="2700">
                <a:solidFill>
                  <a:srgbClr val="FFFFFF"/>
                </a:solidFill>
                <a:latin typeface="Garet"/>
              </a:rPr>
              <a:t>Keep communication devices for your particular needs, such as a Braille or deaf-blind communications device as part of your emergency supply kit.</a:t>
            </a:r>
          </a:p>
        </p:txBody>
      </p:sp>
      <p:sp>
        <p:nvSpPr>
          <p:cNvPr name="TextBox 4" id="4"/>
          <p:cNvSpPr txBox="true"/>
          <p:nvPr/>
        </p:nvSpPr>
        <p:spPr>
          <a:xfrm rot="0">
            <a:off x="243507" y="5162243"/>
            <a:ext cx="17800985" cy="3575114"/>
          </a:xfrm>
          <a:prstGeom prst="rect">
            <a:avLst/>
          </a:prstGeom>
        </p:spPr>
        <p:txBody>
          <a:bodyPr anchor="t" rtlCol="false" tIns="0" lIns="0" bIns="0" rIns="0">
            <a:spAutoFit/>
          </a:bodyPr>
          <a:lstStyle/>
          <a:p>
            <a:pPr algn="ctr">
              <a:lnSpc>
                <a:spcPts val="3998"/>
              </a:lnSpc>
            </a:pPr>
            <a:r>
              <a:rPr lang="en-US" sz="3099">
                <a:solidFill>
                  <a:srgbClr val="FFFFFF"/>
                </a:solidFill>
                <a:latin typeface="Garet Bold"/>
              </a:rPr>
              <a:t>Tips for People with Speech Disability</a:t>
            </a:r>
          </a:p>
          <a:p>
            <a:pPr algn="ctr">
              <a:lnSpc>
                <a:spcPts val="3612"/>
              </a:lnSpc>
            </a:pPr>
          </a:p>
          <a:p>
            <a:pPr marL="582930" indent="-291465" lvl="1">
              <a:lnSpc>
                <a:spcPts val="3510"/>
              </a:lnSpc>
              <a:buFont typeface="Arial"/>
              <a:buChar char="•"/>
            </a:pPr>
            <a:r>
              <a:rPr lang="en-US" sz="2700">
                <a:solidFill>
                  <a:srgbClr val="FFFFFF"/>
                </a:solidFill>
                <a:latin typeface="Garet"/>
              </a:rPr>
              <a:t>If you use an augmentative communications d</a:t>
            </a:r>
            <a:r>
              <a:rPr lang="en-US" sz="2700">
                <a:solidFill>
                  <a:srgbClr val="FFFFFF"/>
                </a:solidFill>
                <a:latin typeface="Garet"/>
              </a:rPr>
              <a:t>evice or other assistive technologies plan how you will evacuate with the devices or how you will replace equipment if it is lost or destroyed. Keep model information and note where the equipment came from (Medicaid, Medicare, private insurance, etc.).</a:t>
            </a:r>
          </a:p>
          <a:p>
            <a:pPr marL="582930" indent="-291465" lvl="1">
              <a:lnSpc>
                <a:spcPts val="3510"/>
              </a:lnSpc>
              <a:buFont typeface="Arial"/>
              <a:buChar char="•"/>
            </a:pPr>
            <a:r>
              <a:rPr lang="en-US" sz="2700">
                <a:solidFill>
                  <a:srgbClr val="FFFFFF"/>
                </a:solidFill>
                <a:latin typeface="Garet"/>
              </a:rPr>
              <a:t>Plan how you will communicate with others if your equipment is not working, including laminated cards with phrases and/or pictogram.</a:t>
            </a:r>
          </a:p>
        </p:txBody>
      </p:sp>
      <p:grpSp>
        <p:nvGrpSpPr>
          <p:cNvPr name="Group 5" id="5"/>
          <p:cNvGrpSpPr/>
          <p:nvPr/>
        </p:nvGrpSpPr>
        <p:grpSpPr>
          <a:xfrm rot="0">
            <a:off x="14366167" y="9038196"/>
            <a:ext cx="3434818" cy="1062268"/>
            <a:chOff x="0" y="0"/>
            <a:chExt cx="4579758" cy="1416357"/>
          </a:xfrm>
        </p:grpSpPr>
        <p:sp>
          <p:nvSpPr>
            <p:cNvPr name="Freeform 6" id="6"/>
            <p:cNvSpPr/>
            <p:nvPr/>
          </p:nvSpPr>
          <p:spPr>
            <a:xfrm flipH="false" flipV="false" rot="0">
              <a:off x="0" y="0"/>
              <a:ext cx="4579758" cy="1095303"/>
            </a:xfrm>
            <a:custGeom>
              <a:avLst/>
              <a:gdLst/>
              <a:ahLst/>
              <a:cxnLst/>
              <a:rect r="r" b="b" t="t" l="l"/>
              <a:pathLst>
                <a:path h="1095303" w="4579758">
                  <a:moveTo>
                    <a:pt x="0" y="0"/>
                  </a:moveTo>
                  <a:lnTo>
                    <a:pt x="4579758" y="0"/>
                  </a:lnTo>
                  <a:lnTo>
                    <a:pt x="4579758" y="1095303"/>
                  </a:lnTo>
                  <a:lnTo>
                    <a:pt x="0" y="1095303"/>
                  </a:lnTo>
                  <a:lnTo>
                    <a:pt x="0" y="0"/>
                  </a:lnTo>
                  <a:close/>
                </a:path>
              </a:pathLst>
            </a:custGeom>
            <a:blipFill>
              <a:blip r:embed="rId3"/>
              <a:stretch>
                <a:fillRect l="0" t="0" r="0" b="-60560"/>
              </a:stretch>
            </a:blipFill>
          </p:spPr>
        </p:sp>
        <p:sp>
          <p:nvSpPr>
            <p:cNvPr name="TextBox 7" id="7"/>
            <p:cNvSpPr txBox="true"/>
            <p:nvPr/>
          </p:nvSpPr>
          <p:spPr>
            <a:xfrm rot="0">
              <a:off x="1116511" y="984389"/>
              <a:ext cx="2548246" cy="431968"/>
            </a:xfrm>
            <a:prstGeom prst="rect">
              <a:avLst/>
            </a:prstGeom>
          </p:spPr>
          <p:txBody>
            <a:bodyPr anchor="t" rtlCol="false" tIns="0" lIns="0" bIns="0" rIns="0">
              <a:spAutoFit/>
            </a:bodyPr>
            <a:lstStyle/>
            <a:p>
              <a:pPr>
                <a:lnSpc>
                  <a:spcPts val="2729"/>
                </a:lnSpc>
              </a:pPr>
              <a:r>
                <a:rPr lang="en-US" sz="1949">
                  <a:solidFill>
                    <a:srgbClr val="FFFFFF"/>
                  </a:solidFill>
                  <a:latin typeface="Oswald"/>
                </a:rPr>
                <a:t>DISABILITY CAUCUS</a:t>
              </a:r>
            </a:p>
          </p:txBody>
        </p:sp>
      </p:grpSp>
      <p:sp>
        <p:nvSpPr>
          <p:cNvPr name="TextBox 8" id="8"/>
          <p:cNvSpPr txBox="true"/>
          <p:nvPr/>
        </p:nvSpPr>
        <p:spPr>
          <a:xfrm rot="0">
            <a:off x="476250" y="9584033"/>
            <a:ext cx="5340347" cy="285623"/>
          </a:xfrm>
          <a:prstGeom prst="rect">
            <a:avLst/>
          </a:prstGeom>
        </p:spPr>
        <p:txBody>
          <a:bodyPr anchor="t" rtlCol="false" tIns="0" lIns="0" bIns="0" rIns="0">
            <a:spAutoFit/>
          </a:bodyPr>
          <a:lstStyle/>
          <a:p>
            <a:pPr>
              <a:lnSpc>
                <a:spcPts val="2355"/>
              </a:lnSpc>
            </a:pPr>
            <a:r>
              <a:rPr lang="en-US" sz="1899" u="sng">
                <a:solidFill>
                  <a:srgbClr val="FFFFFF"/>
                </a:solidFill>
                <a:latin typeface="Garet Bold"/>
              </a:rPr>
              <a:t>READY.GOV/DISABILITY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471" t="27596" r="25604" b="18534"/>
          <a:stretch>
            <a:fillRect/>
          </a:stretch>
        </p:blipFill>
        <p:spPr>
          <a:xfrm flipH="false" flipV="false">
            <a:off x="0" y="0"/>
            <a:ext cx="18288000" cy="10287000"/>
          </a:xfrm>
          <a:prstGeom prst="rect">
            <a:avLst/>
          </a:prstGeom>
        </p:spPr>
      </p:pic>
      <p:sp>
        <p:nvSpPr>
          <p:cNvPr name="TextBox 3" id="3"/>
          <p:cNvSpPr txBox="true"/>
          <p:nvPr/>
        </p:nvSpPr>
        <p:spPr>
          <a:xfrm rot="0">
            <a:off x="243507" y="1000125"/>
            <a:ext cx="17800985" cy="3449320"/>
          </a:xfrm>
          <a:prstGeom prst="rect">
            <a:avLst/>
          </a:prstGeom>
        </p:spPr>
        <p:txBody>
          <a:bodyPr anchor="t" rtlCol="false" tIns="0" lIns="0" bIns="0" rIns="0">
            <a:spAutoFit/>
          </a:bodyPr>
          <a:lstStyle/>
          <a:p>
            <a:pPr algn="ctr">
              <a:lnSpc>
                <a:spcPts val="4029"/>
              </a:lnSpc>
              <a:spcBef>
                <a:spcPct val="0"/>
              </a:spcBef>
            </a:pPr>
            <a:r>
              <a:rPr lang="en-US" sz="3099">
                <a:solidFill>
                  <a:srgbClr val="FFFFFF"/>
                </a:solidFill>
                <a:latin typeface="Garet Bold"/>
              </a:rPr>
              <a:t>Ind</a:t>
            </a:r>
            <a:r>
              <a:rPr lang="en-US" sz="3099">
                <a:solidFill>
                  <a:srgbClr val="FFFFFF"/>
                </a:solidFill>
                <a:latin typeface="Garet Bold"/>
              </a:rPr>
              <a:t>ividuals with Intellectual or Developmental Disabilities</a:t>
            </a:r>
          </a:p>
          <a:p>
            <a:pPr algn="ctr">
              <a:lnSpc>
                <a:spcPts val="2600"/>
              </a:lnSpc>
              <a:spcBef>
                <a:spcPct val="0"/>
              </a:spcBef>
            </a:pPr>
          </a:p>
          <a:p>
            <a:pPr marL="582930" indent="-291465" lvl="1">
              <a:lnSpc>
                <a:spcPts val="3510"/>
              </a:lnSpc>
              <a:buFont typeface="Arial"/>
              <a:buChar char="•"/>
            </a:pPr>
            <a:r>
              <a:rPr lang="en-US" sz="2700">
                <a:solidFill>
                  <a:srgbClr val="FFFFFF"/>
                </a:solidFill>
                <a:latin typeface="Garet"/>
              </a:rPr>
              <a:t>Keep handheld electronic d</a:t>
            </a:r>
            <a:r>
              <a:rPr lang="en-US" sz="2700">
                <a:solidFill>
                  <a:srgbClr val="FFFFFF"/>
                </a:solidFill>
                <a:latin typeface="Garet"/>
              </a:rPr>
              <a:t>evices charged and loaded with videos and activities.</a:t>
            </a:r>
          </a:p>
          <a:p>
            <a:pPr marL="582930" indent="-291465" lvl="1">
              <a:lnSpc>
                <a:spcPts val="3510"/>
              </a:lnSpc>
              <a:buFont typeface="Arial"/>
              <a:buChar char="•"/>
            </a:pPr>
            <a:r>
              <a:rPr lang="en-US" sz="2700">
                <a:solidFill>
                  <a:srgbClr val="FFFFFF"/>
                </a:solidFill>
                <a:latin typeface="Garet"/>
              </a:rPr>
              <a:t>Purchase spare chargers for electronic devices and keep them charged.</a:t>
            </a:r>
          </a:p>
          <a:p>
            <a:pPr marL="582930" indent="-291465" lvl="1">
              <a:lnSpc>
                <a:spcPts val="3510"/>
              </a:lnSpc>
              <a:buFont typeface="Arial"/>
              <a:buChar char="•"/>
            </a:pPr>
            <a:r>
              <a:rPr lang="en-US" sz="2700">
                <a:solidFill>
                  <a:srgbClr val="FFFFFF"/>
                </a:solidFill>
                <a:latin typeface="Garet"/>
              </a:rPr>
              <a:t>Include sheets and twine or a small pop-up tent (to decrease visual stimulation in a busy room or to provide instant privacy).</a:t>
            </a:r>
          </a:p>
          <a:p>
            <a:pPr marL="582930" indent="-291465" lvl="1">
              <a:lnSpc>
                <a:spcPts val="3510"/>
              </a:lnSpc>
              <a:buFont typeface="Arial"/>
              <a:buChar char="•"/>
            </a:pPr>
            <a:r>
              <a:rPr lang="en-US" sz="2700">
                <a:solidFill>
                  <a:srgbClr val="FFFFFF"/>
                </a:solidFill>
                <a:latin typeface="Garet"/>
              </a:rPr>
              <a:t>Consider a pair of noise-canceling headphones to decrease auditory stimuli.</a:t>
            </a:r>
          </a:p>
          <a:p>
            <a:pPr marL="582930" indent="-291465" lvl="1">
              <a:lnSpc>
                <a:spcPts val="3510"/>
              </a:lnSpc>
              <a:buFont typeface="Arial"/>
              <a:buChar char="•"/>
            </a:pPr>
            <a:r>
              <a:rPr lang="en-US" sz="2700">
                <a:solidFill>
                  <a:srgbClr val="FFFFFF"/>
                </a:solidFill>
                <a:latin typeface="Garet"/>
              </a:rPr>
              <a:t>Have comfort snacks available.</a:t>
            </a:r>
          </a:p>
        </p:txBody>
      </p:sp>
      <p:sp>
        <p:nvSpPr>
          <p:cNvPr name="TextBox 4" id="4"/>
          <p:cNvSpPr txBox="true"/>
          <p:nvPr/>
        </p:nvSpPr>
        <p:spPr>
          <a:xfrm rot="0">
            <a:off x="243507" y="5058716"/>
            <a:ext cx="17800985" cy="3887470"/>
          </a:xfrm>
          <a:prstGeom prst="rect">
            <a:avLst/>
          </a:prstGeom>
        </p:spPr>
        <p:txBody>
          <a:bodyPr anchor="t" rtlCol="false" tIns="0" lIns="0" bIns="0" rIns="0">
            <a:spAutoFit/>
          </a:bodyPr>
          <a:lstStyle/>
          <a:p>
            <a:pPr algn="ctr">
              <a:lnSpc>
                <a:spcPts val="4029"/>
              </a:lnSpc>
            </a:pPr>
            <a:r>
              <a:rPr lang="en-US" sz="3099">
                <a:solidFill>
                  <a:srgbClr val="FFFFFF"/>
                </a:solidFill>
                <a:latin typeface="Garet Bold"/>
              </a:rPr>
              <a:t>Tips for Individuals with Alzheimer’s and Related Dementia</a:t>
            </a:r>
          </a:p>
          <a:p>
            <a:pPr algn="ctr">
              <a:lnSpc>
                <a:spcPts val="2600"/>
              </a:lnSpc>
            </a:pPr>
          </a:p>
          <a:p>
            <a:pPr marL="582930" indent="-291465" lvl="1">
              <a:lnSpc>
                <a:spcPts val="3510"/>
              </a:lnSpc>
              <a:buFont typeface="Arial"/>
              <a:buChar char="•"/>
            </a:pPr>
            <a:r>
              <a:rPr lang="en-US" sz="2700">
                <a:solidFill>
                  <a:srgbClr val="FFFFFF"/>
                </a:solidFill>
                <a:latin typeface="Garet"/>
              </a:rPr>
              <a:t>Do not leave the person alone. Even those who aren’t prone to wandering away may do so in unfamiliar environments or situations.</a:t>
            </a:r>
          </a:p>
          <a:p>
            <a:pPr marL="582930" indent="-291465" lvl="1">
              <a:lnSpc>
                <a:spcPts val="3510"/>
              </a:lnSpc>
              <a:buFont typeface="Arial"/>
              <a:buChar char="•"/>
            </a:pPr>
            <a:r>
              <a:rPr lang="en-US" sz="2700">
                <a:solidFill>
                  <a:srgbClr val="FFFFFF"/>
                </a:solidFill>
                <a:latin typeface="Garet"/>
              </a:rPr>
              <a:t>If evacuating, help manage the change in environment by bringing a pillow and blanket or other comforting items they can hold onto.</a:t>
            </a:r>
          </a:p>
          <a:p>
            <a:pPr marL="582930" indent="-291465" lvl="1">
              <a:lnSpc>
                <a:spcPts val="3510"/>
              </a:lnSpc>
              <a:buFont typeface="Arial"/>
              <a:buChar char="•"/>
            </a:pPr>
            <a:r>
              <a:rPr lang="en-US" sz="2700">
                <a:solidFill>
                  <a:srgbClr val="FFFFFF"/>
                </a:solidFill>
                <a:latin typeface="Garet"/>
              </a:rPr>
              <a:t>When at a shelter, try to stay away from exits and choose a quiet corner.</a:t>
            </a:r>
          </a:p>
          <a:p>
            <a:pPr marL="582930" indent="-291465" lvl="1">
              <a:lnSpc>
                <a:spcPts val="3510"/>
              </a:lnSpc>
              <a:buFont typeface="Arial"/>
              <a:buChar char="•"/>
            </a:pPr>
            <a:r>
              <a:rPr lang="en-US" sz="2700">
                <a:solidFill>
                  <a:srgbClr val="FFFFFF"/>
                </a:solidFill>
                <a:latin typeface="Garet"/>
              </a:rPr>
              <a:t>If there is an episode of agitation, respond to the emotions being expressed. For example, say “You’re frightened and want to go home. It’s ok. I’m right here with you.”</a:t>
            </a:r>
          </a:p>
        </p:txBody>
      </p:sp>
      <p:grpSp>
        <p:nvGrpSpPr>
          <p:cNvPr name="Group 5" id="5"/>
          <p:cNvGrpSpPr/>
          <p:nvPr/>
        </p:nvGrpSpPr>
        <p:grpSpPr>
          <a:xfrm rot="0">
            <a:off x="14366167" y="9038196"/>
            <a:ext cx="3434818" cy="1062268"/>
            <a:chOff x="0" y="0"/>
            <a:chExt cx="4579758" cy="1416357"/>
          </a:xfrm>
        </p:grpSpPr>
        <p:sp>
          <p:nvSpPr>
            <p:cNvPr name="Freeform 6" id="6"/>
            <p:cNvSpPr/>
            <p:nvPr/>
          </p:nvSpPr>
          <p:spPr>
            <a:xfrm flipH="false" flipV="false" rot="0">
              <a:off x="0" y="0"/>
              <a:ext cx="4579758" cy="1095303"/>
            </a:xfrm>
            <a:custGeom>
              <a:avLst/>
              <a:gdLst/>
              <a:ahLst/>
              <a:cxnLst/>
              <a:rect r="r" b="b" t="t" l="l"/>
              <a:pathLst>
                <a:path h="1095303" w="4579758">
                  <a:moveTo>
                    <a:pt x="0" y="0"/>
                  </a:moveTo>
                  <a:lnTo>
                    <a:pt x="4579758" y="0"/>
                  </a:lnTo>
                  <a:lnTo>
                    <a:pt x="4579758" y="1095303"/>
                  </a:lnTo>
                  <a:lnTo>
                    <a:pt x="0" y="1095303"/>
                  </a:lnTo>
                  <a:lnTo>
                    <a:pt x="0" y="0"/>
                  </a:lnTo>
                  <a:close/>
                </a:path>
              </a:pathLst>
            </a:custGeom>
            <a:blipFill>
              <a:blip r:embed="rId3"/>
              <a:stretch>
                <a:fillRect l="0" t="0" r="0" b="-60560"/>
              </a:stretch>
            </a:blipFill>
          </p:spPr>
        </p:sp>
        <p:sp>
          <p:nvSpPr>
            <p:cNvPr name="TextBox 7" id="7"/>
            <p:cNvSpPr txBox="true"/>
            <p:nvPr/>
          </p:nvSpPr>
          <p:spPr>
            <a:xfrm rot="0">
              <a:off x="1116511" y="984389"/>
              <a:ext cx="2548246" cy="431968"/>
            </a:xfrm>
            <a:prstGeom prst="rect">
              <a:avLst/>
            </a:prstGeom>
          </p:spPr>
          <p:txBody>
            <a:bodyPr anchor="t" rtlCol="false" tIns="0" lIns="0" bIns="0" rIns="0">
              <a:spAutoFit/>
            </a:bodyPr>
            <a:lstStyle/>
            <a:p>
              <a:pPr>
                <a:lnSpc>
                  <a:spcPts val="2729"/>
                </a:lnSpc>
              </a:pPr>
              <a:r>
                <a:rPr lang="en-US" sz="1949">
                  <a:solidFill>
                    <a:srgbClr val="FFFFFF"/>
                  </a:solidFill>
                  <a:latin typeface="Oswald"/>
                </a:rPr>
                <a:t>DISABILITY CAUCUS</a:t>
              </a:r>
            </a:p>
          </p:txBody>
        </p:sp>
      </p:grpSp>
      <p:sp>
        <p:nvSpPr>
          <p:cNvPr name="TextBox 8" id="8"/>
          <p:cNvSpPr txBox="true"/>
          <p:nvPr/>
        </p:nvSpPr>
        <p:spPr>
          <a:xfrm rot="0">
            <a:off x="476250" y="9584033"/>
            <a:ext cx="5340347" cy="285623"/>
          </a:xfrm>
          <a:prstGeom prst="rect">
            <a:avLst/>
          </a:prstGeom>
        </p:spPr>
        <p:txBody>
          <a:bodyPr anchor="t" rtlCol="false" tIns="0" lIns="0" bIns="0" rIns="0">
            <a:spAutoFit/>
          </a:bodyPr>
          <a:lstStyle/>
          <a:p>
            <a:pPr>
              <a:lnSpc>
                <a:spcPts val="2355"/>
              </a:lnSpc>
            </a:pPr>
            <a:r>
              <a:rPr lang="en-US" sz="1899" u="sng">
                <a:solidFill>
                  <a:srgbClr val="FFFFFF"/>
                </a:solidFill>
                <a:latin typeface="Garet Bold"/>
              </a:rPr>
              <a:t>READY.GOV/DISABILITY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471" t="27596" r="25604" b="18534"/>
          <a:stretch>
            <a:fillRect/>
          </a:stretch>
        </p:blipFill>
        <p:spPr>
          <a:xfrm flipH="false" flipV="false">
            <a:off x="0" y="0"/>
            <a:ext cx="18288000" cy="10287000"/>
          </a:xfrm>
          <a:prstGeom prst="rect">
            <a:avLst/>
          </a:prstGeom>
        </p:spPr>
      </p:pic>
      <p:sp>
        <p:nvSpPr>
          <p:cNvPr name="TextBox 3" id="3"/>
          <p:cNvSpPr txBox="true"/>
          <p:nvPr/>
        </p:nvSpPr>
        <p:spPr>
          <a:xfrm rot="0">
            <a:off x="243507" y="1835460"/>
            <a:ext cx="17800985" cy="6192520"/>
          </a:xfrm>
          <a:prstGeom prst="rect">
            <a:avLst/>
          </a:prstGeom>
        </p:spPr>
        <p:txBody>
          <a:bodyPr anchor="t" rtlCol="false" tIns="0" lIns="0" bIns="0" rIns="0">
            <a:spAutoFit/>
          </a:bodyPr>
          <a:lstStyle/>
          <a:p>
            <a:pPr algn="ctr">
              <a:lnSpc>
                <a:spcPts val="4029"/>
              </a:lnSpc>
              <a:spcBef>
                <a:spcPct val="0"/>
              </a:spcBef>
            </a:pPr>
            <a:r>
              <a:rPr lang="en-US" sz="3099">
                <a:solidFill>
                  <a:srgbClr val="FFFFFF"/>
                </a:solidFill>
                <a:latin typeface="Garet Bold"/>
              </a:rPr>
              <a:t>T</a:t>
            </a:r>
            <a:r>
              <a:rPr lang="en-US" sz="3099">
                <a:solidFill>
                  <a:srgbClr val="FFFFFF"/>
                </a:solidFill>
                <a:latin typeface="Garet Bold"/>
              </a:rPr>
              <a:t>ips for People with a Mobility Disability</a:t>
            </a:r>
          </a:p>
          <a:p>
            <a:pPr algn="ctr">
              <a:lnSpc>
                <a:spcPts val="3510"/>
              </a:lnSpc>
              <a:spcBef>
                <a:spcPct val="0"/>
              </a:spcBef>
            </a:pPr>
          </a:p>
          <a:p>
            <a:pPr marL="582930" indent="-291465" lvl="1">
              <a:lnSpc>
                <a:spcPts val="3510"/>
              </a:lnSpc>
              <a:spcBef>
                <a:spcPct val="0"/>
              </a:spcBef>
              <a:buFont typeface="Arial"/>
              <a:buChar char="•"/>
            </a:pPr>
            <a:r>
              <a:rPr lang="en-US" sz="2700">
                <a:solidFill>
                  <a:srgbClr val="FFFFFF"/>
                </a:solidFill>
                <a:latin typeface="Garet"/>
              </a:rPr>
              <a:t>If you use a power wheelchair have a lightweight manual chair available as a backup if possible.</a:t>
            </a:r>
          </a:p>
          <a:p>
            <a:pPr marL="582930" indent="-291465" lvl="1">
              <a:lnSpc>
                <a:spcPts val="3510"/>
              </a:lnSpc>
              <a:buFont typeface="Arial"/>
              <a:buChar char="•"/>
            </a:pPr>
            <a:r>
              <a:rPr lang="en-US" sz="2700">
                <a:solidFill>
                  <a:srgbClr val="FFFFFF"/>
                </a:solidFill>
                <a:latin typeface="Garet"/>
              </a:rPr>
              <a:t>Show others how to assemble, disassemble and operate your wh</a:t>
            </a:r>
            <a:r>
              <a:rPr lang="en-US" sz="2700">
                <a:solidFill>
                  <a:srgbClr val="FFFFFF"/>
                </a:solidFill>
                <a:latin typeface="Garet"/>
              </a:rPr>
              <a:t>eelchair.</a:t>
            </a:r>
          </a:p>
          <a:p>
            <a:pPr marL="582930" indent="-291465" lvl="1">
              <a:lnSpc>
                <a:spcPts val="3510"/>
              </a:lnSpc>
              <a:buFont typeface="Arial"/>
              <a:buChar char="•"/>
            </a:pPr>
            <a:r>
              <a:rPr lang="en-US" sz="2700">
                <a:solidFill>
                  <a:srgbClr val="FFFFFF"/>
                </a:solidFill>
                <a:latin typeface="Garet"/>
              </a:rPr>
              <a:t>Purchase an extra battery for a power wheelchair or other battery-operated medical or assistive technology devices. If you can't purchase an extra battery, find out what agencies, organizations or local charitable groups can help you buy one. Keep extra batteries charged at all times.</a:t>
            </a:r>
          </a:p>
          <a:p>
            <a:pPr marL="582930" indent="-291465" lvl="1">
              <a:lnSpc>
                <a:spcPts val="3510"/>
              </a:lnSpc>
              <a:buFont typeface="Arial"/>
              <a:buChar char="•"/>
            </a:pPr>
            <a:r>
              <a:rPr lang="en-US" sz="2700">
                <a:solidFill>
                  <a:srgbClr val="FFFFFF"/>
                </a:solidFill>
                <a:latin typeface="Garet"/>
              </a:rPr>
              <a:t>Consider keeping a patch kit or can of sealant for flat tires and/or extra inner tube if wheelchair or scooter is not puncture proof.</a:t>
            </a:r>
          </a:p>
          <a:p>
            <a:pPr marL="582930" indent="-291465" lvl="1">
              <a:lnSpc>
                <a:spcPts val="3510"/>
              </a:lnSpc>
              <a:buFont typeface="Arial"/>
              <a:buChar char="•"/>
            </a:pPr>
            <a:r>
              <a:rPr lang="en-US" sz="2700">
                <a:solidFill>
                  <a:srgbClr val="FFFFFF"/>
                </a:solidFill>
                <a:latin typeface="Garet"/>
              </a:rPr>
              <a:t>Keep an extra mobility device such as a cane or walker if you use one.</a:t>
            </a:r>
          </a:p>
          <a:p>
            <a:pPr marL="582930" indent="-291465" lvl="1">
              <a:lnSpc>
                <a:spcPts val="3510"/>
              </a:lnSpc>
              <a:buFont typeface="Arial"/>
              <a:buChar char="•"/>
            </a:pPr>
            <a:r>
              <a:rPr lang="en-US" sz="2700">
                <a:solidFill>
                  <a:srgbClr val="FFFFFF"/>
                </a:solidFill>
                <a:latin typeface="Garet"/>
              </a:rPr>
              <a:t>Keep a portable air pump for wheelchair tires.</a:t>
            </a:r>
          </a:p>
          <a:p>
            <a:pPr marL="582930" indent="-291465" lvl="1">
              <a:lnSpc>
                <a:spcPts val="3510"/>
              </a:lnSpc>
              <a:buFont typeface="Arial"/>
              <a:buChar char="•"/>
            </a:pPr>
            <a:r>
              <a:rPr lang="en-US" sz="2700">
                <a:solidFill>
                  <a:srgbClr val="FFFFFF"/>
                </a:solidFill>
                <a:latin typeface="Garet"/>
              </a:rPr>
              <a:t>If you use a seat cushion to protect your skin or maintain your balance and you must evacuate, consider keeping an extra cushion on hand.</a:t>
            </a:r>
          </a:p>
          <a:p>
            <a:pPr marL="582930" indent="-291465" lvl="1">
              <a:lnSpc>
                <a:spcPts val="3510"/>
              </a:lnSpc>
              <a:buFont typeface="Arial"/>
              <a:buChar char="•"/>
            </a:pPr>
            <a:r>
              <a:rPr lang="en-US" sz="2700">
                <a:solidFill>
                  <a:srgbClr val="FFFFFF"/>
                </a:solidFill>
                <a:latin typeface="Garet"/>
              </a:rPr>
              <a:t>Communicate with neighbors who can assist you if you need to evacuate the building.</a:t>
            </a:r>
          </a:p>
        </p:txBody>
      </p:sp>
      <p:grpSp>
        <p:nvGrpSpPr>
          <p:cNvPr name="Group 4" id="4"/>
          <p:cNvGrpSpPr/>
          <p:nvPr/>
        </p:nvGrpSpPr>
        <p:grpSpPr>
          <a:xfrm rot="0">
            <a:off x="14366167" y="9038196"/>
            <a:ext cx="3434818" cy="1062268"/>
            <a:chOff x="0" y="0"/>
            <a:chExt cx="4579758" cy="1416357"/>
          </a:xfrm>
        </p:grpSpPr>
        <p:sp>
          <p:nvSpPr>
            <p:cNvPr name="Freeform 5" id="5"/>
            <p:cNvSpPr/>
            <p:nvPr/>
          </p:nvSpPr>
          <p:spPr>
            <a:xfrm flipH="false" flipV="false" rot="0">
              <a:off x="0" y="0"/>
              <a:ext cx="4579758" cy="1095303"/>
            </a:xfrm>
            <a:custGeom>
              <a:avLst/>
              <a:gdLst/>
              <a:ahLst/>
              <a:cxnLst/>
              <a:rect r="r" b="b" t="t" l="l"/>
              <a:pathLst>
                <a:path h="1095303" w="4579758">
                  <a:moveTo>
                    <a:pt x="0" y="0"/>
                  </a:moveTo>
                  <a:lnTo>
                    <a:pt x="4579758" y="0"/>
                  </a:lnTo>
                  <a:lnTo>
                    <a:pt x="4579758" y="1095303"/>
                  </a:lnTo>
                  <a:lnTo>
                    <a:pt x="0" y="1095303"/>
                  </a:lnTo>
                  <a:lnTo>
                    <a:pt x="0" y="0"/>
                  </a:lnTo>
                  <a:close/>
                </a:path>
              </a:pathLst>
            </a:custGeom>
            <a:blipFill>
              <a:blip r:embed="rId3"/>
              <a:stretch>
                <a:fillRect l="0" t="0" r="0" b="-60560"/>
              </a:stretch>
            </a:blipFill>
          </p:spPr>
        </p:sp>
        <p:sp>
          <p:nvSpPr>
            <p:cNvPr name="TextBox 6" id="6"/>
            <p:cNvSpPr txBox="true"/>
            <p:nvPr/>
          </p:nvSpPr>
          <p:spPr>
            <a:xfrm rot="0">
              <a:off x="1116511" y="984389"/>
              <a:ext cx="2548246" cy="431968"/>
            </a:xfrm>
            <a:prstGeom prst="rect">
              <a:avLst/>
            </a:prstGeom>
          </p:spPr>
          <p:txBody>
            <a:bodyPr anchor="t" rtlCol="false" tIns="0" lIns="0" bIns="0" rIns="0">
              <a:spAutoFit/>
            </a:bodyPr>
            <a:lstStyle/>
            <a:p>
              <a:pPr>
                <a:lnSpc>
                  <a:spcPts val="2729"/>
                </a:lnSpc>
              </a:pPr>
              <a:r>
                <a:rPr lang="en-US" sz="1949">
                  <a:solidFill>
                    <a:srgbClr val="FFFFFF"/>
                  </a:solidFill>
                  <a:latin typeface="Oswald"/>
                </a:rPr>
                <a:t>DISABILITY CAUCUS</a:t>
              </a:r>
            </a:p>
          </p:txBody>
        </p:sp>
      </p:grpSp>
      <p:sp>
        <p:nvSpPr>
          <p:cNvPr name="TextBox 7" id="7"/>
          <p:cNvSpPr txBox="true"/>
          <p:nvPr/>
        </p:nvSpPr>
        <p:spPr>
          <a:xfrm rot="0">
            <a:off x="476250" y="9584033"/>
            <a:ext cx="5340347" cy="285623"/>
          </a:xfrm>
          <a:prstGeom prst="rect">
            <a:avLst/>
          </a:prstGeom>
        </p:spPr>
        <p:txBody>
          <a:bodyPr anchor="t" rtlCol="false" tIns="0" lIns="0" bIns="0" rIns="0">
            <a:spAutoFit/>
          </a:bodyPr>
          <a:lstStyle/>
          <a:p>
            <a:pPr>
              <a:lnSpc>
                <a:spcPts val="2355"/>
              </a:lnSpc>
            </a:pPr>
            <a:r>
              <a:rPr lang="en-US" sz="1899" u="sng">
                <a:solidFill>
                  <a:srgbClr val="FFFFFF"/>
                </a:solidFill>
                <a:latin typeface="Garet Bold"/>
              </a:rPr>
              <a:t>READY.GOV/DISABILITY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0471" t="27596" r="25604" b="18534"/>
          <a:stretch>
            <a:fillRect/>
          </a:stretch>
        </p:blipFill>
        <p:spPr>
          <a:xfrm flipH="false" flipV="false">
            <a:off x="0" y="0"/>
            <a:ext cx="18288000" cy="10287000"/>
          </a:xfrm>
          <a:prstGeom prst="rect">
            <a:avLst/>
          </a:prstGeom>
        </p:spPr>
      </p:pic>
      <p:sp>
        <p:nvSpPr>
          <p:cNvPr name="TextBox 3" id="3"/>
          <p:cNvSpPr txBox="true"/>
          <p:nvPr/>
        </p:nvSpPr>
        <p:spPr>
          <a:xfrm rot="0">
            <a:off x="419995" y="1368800"/>
            <a:ext cx="17448011" cy="7202170"/>
          </a:xfrm>
          <a:prstGeom prst="rect">
            <a:avLst/>
          </a:prstGeom>
        </p:spPr>
        <p:txBody>
          <a:bodyPr anchor="t" rtlCol="false" tIns="0" lIns="0" bIns="0" rIns="0">
            <a:spAutoFit/>
          </a:bodyPr>
          <a:lstStyle/>
          <a:p>
            <a:pPr algn="ctr">
              <a:lnSpc>
                <a:spcPts val="4029"/>
              </a:lnSpc>
              <a:spcBef>
                <a:spcPct val="0"/>
              </a:spcBef>
            </a:pPr>
            <a:r>
              <a:rPr lang="en-US" sz="3099">
                <a:solidFill>
                  <a:srgbClr val="FFFFFF"/>
                </a:solidFill>
                <a:latin typeface="Garet Bold"/>
              </a:rPr>
              <a:t>Add</a:t>
            </a:r>
            <a:r>
              <a:rPr lang="en-US" sz="3099">
                <a:solidFill>
                  <a:srgbClr val="FFFFFF"/>
                </a:solidFill>
                <a:latin typeface="Garet Bold"/>
              </a:rPr>
              <a:t>itional Items</a:t>
            </a:r>
          </a:p>
          <a:p>
            <a:pPr>
              <a:lnSpc>
                <a:spcPts val="3510"/>
              </a:lnSpc>
              <a:spcBef>
                <a:spcPct val="0"/>
              </a:spcBef>
            </a:pPr>
          </a:p>
          <a:p>
            <a:pPr marL="582930" indent="-291465" lvl="1">
              <a:lnSpc>
                <a:spcPts val="3510"/>
              </a:lnSpc>
              <a:spcBef>
                <a:spcPct val="0"/>
              </a:spcBef>
              <a:buFont typeface="Arial"/>
              <a:buChar char="•"/>
            </a:pPr>
            <a:r>
              <a:rPr lang="en-US" sz="2700">
                <a:solidFill>
                  <a:srgbClr val="FFFFFF"/>
                </a:solidFill>
                <a:latin typeface="Garet"/>
              </a:rPr>
              <a:t>Several days supply of prescription medicines</a:t>
            </a:r>
          </a:p>
          <a:p>
            <a:pPr marL="582930" indent="-291465" lvl="1">
              <a:lnSpc>
                <a:spcPts val="3510"/>
              </a:lnSpc>
              <a:spcBef>
                <a:spcPct val="0"/>
              </a:spcBef>
              <a:buFont typeface="Arial"/>
              <a:buChar char="•"/>
            </a:pPr>
            <a:r>
              <a:rPr lang="en-US" sz="2700">
                <a:solidFill>
                  <a:srgbClr val="FFFFFF"/>
                </a:solidFill>
                <a:latin typeface="Garet"/>
              </a:rPr>
              <a:t>A list of all medications, dosage and any allergies</a:t>
            </a:r>
          </a:p>
          <a:p>
            <a:pPr marL="582930" indent="-291465" lvl="1">
              <a:lnSpc>
                <a:spcPts val="3510"/>
              </a:lnSpc>
              <a:buFont typeface="Arial"/>
              <a:buChar char="•"/>
            </a:pPr>
            <a:r>
              <a:rPr lang="en-US" sz="2700">
                <a:solidFill>
                  <a:srgbClr val="FFFFFF"/>
                </a:solidFill>
                <a:latin typeface="Garet"/>
              </a:rPr>
              <a:t>Extra eyeglasses, contacts, h</a:t>
            </a:r>
            <a:r>
              <a:rPr lang="en-US" sz="2700">
                <a:solidFill>
                  <a:srgbClr val="FFFFFF"/>
                </a:solidFill>
                <a:latin typeface="Garet"/>
              </a:rPr>
              <a:t>earing aids and batteries</a:t>
            </a:r>
          </a:p>
          <a:p>
            <a:pPr marL="582930" indent="-291465" lvl="1">
              <a:lnSpc>
                <a:spcPts val="3510"/>
              </a:lnSpc>
              <a:buFont typeface="Arial"/>
              <a:buChar char="•"/>
            </a:pPr>
            <a:r>
              <a:rPr lang="en-US" sz="2700">
                <a:solidFill>
                  <a:srgbClr val="FFFFFF"/>
                </a:solidFill>
                <a:latin typeface="Garet"/>
              </a:rPr>
              <a:t>A backup supply of oxygen</a:t>
            </a:r>
          </a:p>
          <a:p>
            <a:pPr marL="582930" indent="-291465" lvl="1">
              <a:lnSpc>
                <a:spcPts val="3510"/>
              </a:lnSpc>
              <a:buFont typeface="Arial"/>
              <a:buChar char="•"/>
            </a:pPr>
            <a:r>
              <a:rPr lang="en-US" sz="2700">
                <a:solidFill>
                  <a:srgbClr val="FFFFFF"/>
                </a:solidFill>
                <a:latin typeface="Garet"/>
              </a:rPr>
              <a:t>A list of the style and serial number of medical devices (include special instructions for operating your equipment if needed)</a:t>
            </a:r>
          </a:p>
          <a:p>
            <a:pPr marL="582930" indent="-291465" lvl="1">
              <a:lnSpc>
                <a:spcPts val="3510"/>
              </a:lnSpc>
              <a:buFont typeface="Arial"/>
              <a:buChar char="•"/>
            </a:pPr>
            <a:r>
              <a:rPr lang="en-US" sz="2700">
                <a:solidFill>
                  <a:srgbClr val="FFFFFF"/>
                </a:solidFill>
                <a:latin typeface="Garet"/>
              </a:rPr>
              <a:t>Copies of insurance and Medicare cards</a:t>
            </a:r>
          </a:p>
          <a:p>
            <a:pPr marL="582930" indent="-291465" lvl="1">
              <a:lnSpc>
                <a:spcPts val="3510"/>
              </a:lnSpc>
              <a:buFont typeface="Arial"/>
              <a:buChar char="•"/>
            </a:pPr>
            <a:r>
              <a:rPr lang="en-US" sz="2700">
                <a:solidFill>
                  <a:srgbClr val="FFFFFF"/>
                </a:solidFill>
                <a:latin typeface="Garet"/>
              </a:rPr>
              <a:t>Contact information for doctors, relatives or friends who should be notified if you are hurt</a:t>
            </a:r>
          </a:p>
          <a:p>
            <a:pPr marL="582930" indent="-291465" lvl="1">
              <a:lnSpc>
                <a:spcPts val="3510"/>
              </a:lnSpc>
              <a:buFont typeface="Arial"/>
              <a:buChar char="•"/>
            </a:pPr>
            <a:r>
              <a:rPr lang="en-US" sz="2700">
                <a:solidFill>
                  <a:srgbClr val="FFFFFF"/>
                </a:solidFill>
                <a:latin typeface="Garet"/>
              </a:rPr>
              <a:t>Pet food, extra water, collar with ID tag, medical records and other supplies for your </a:t>
            </a:r>
            <a:r>
              <a:rPr lang="en-US" sz="2700">
                <a:solidFill>
                  <a:srgbClr val="FFFFFF"/>
                </a:solidFill>
                <a:latin typeface="Garet"/>
                <a:hlinkClick r:id="rId4" tooltip="https://www.ready.gov/animals"/>
              </a:rPr>
              <a:t>service or support animal</a:t>
            </a:r>
          </a:p>
          <a:p>
            <a:pPr>
              <a:lnSpc>
                <a:spcPts val="4029"/>
              </a:lnSpc>
            </a:pPr>
          </a:p>
          <a:p>
            <a:pPr algn="ctr">
              <a:lnSpc>
                <a:spcPts val="4029"/>
              </a:lnSpc>
            </a:pPr>
            <a:r>
              <a:rPr lang="en-US" sz="3099">
                <a:solidFill>
                  <a:srgbClr val="FFFFFF"/>
                </a:solidFill>
                <a:latin typeface="Garet Bold"/>
              </a:rPr>
              <a:t>Create a Communications Plan</a:t>
            </a:r>
          </a:p>
          <a:p>
            <a:pPr algn="ctr">
              <a:lnSpc>
                <a:spcPts val="3510"/>
              </a:lnSpc>
            </a:pPr>
          </a:p>
          <a:p>
            <a:pPr marL="582930" indent="-291465" lvl="1">
              <a:lnSpc>
                <a:spcPts val="3510"/>
              </a:lnSpc>
              <a:buFont typeface="Arial"/>
              <a:buChar char="•"/>
            </a:pPr>
            <a:r>
              <a:rPr lang="en-US" sz="2700" u="sng">
                <a:solidFill>
                  <a:srgbClr val="FFFFFF"/>
                </a:solidFill>
                <a:latin typeface="Garet"/>
                <a:hlinkClick r:id="rId5" tooltip="http://www.ready.gov/sites/default/files/2021-04/family-emergency-communication-plan.pdf"/>
              </a:rPr>
              <a:t>www.ready.gov/sites/default/files/2021-04/family-emergency-communication-plan.pdf</a:t>
            </a:r>
            <a:r>
              <a:rPr lang="en-US" sz="2700">
                <a:solidFill>
                  <a:srgbClr val="FFFFFF"/>
                </a:solidFill>
                <a:latin typeface="Garet"/>
              </a:rPr>
              <a:t>  </a:t>
            </a:r>
          </a:p>
        </p:txBody>
      </p:sp>
      <p:grpSp>
        <p:nvGrpSpPr>
          <p:cNvPr name="Group 4" id="4"/>
          <p:cNvGrpSpPr/>
          <p:nvPr/>
        </p:nvGrpSpPr>
        <p:grpSpPr>
          <a:xfrm rot="0">
            <a:off x="14366167" y="9038196"/>
            <a:ext cx="3434818" cy="1062268"/>
            <a:chOff x="0" y="0"/>
            <a:chExt cx="4579758" cy="1416357"/>
          </a:xfrm>
        </p:grpSpPr>
        <p:sp>
          <p:nvSpPr>
            <p:cNvPr name="Freeform 5" id="5"/>
            <p:cNvSpPr/>
            <p:nvPr/>
          </p:nvSpPr>
          <p:spPr>
            <a:xfrm flipH="false" flipV="false" rot="0">
              <a:off x="0" y="0"/>
              <a:ext cx="4579758" cy="1095303"/>
            </a:xfrm>
            <a:custGeom>
              <a:avLst/>
              <a:gdLst/>
              <a:ahLst/>
              <a:cxnLst/>
              <a:rect r="r" b="b" t="t" l="l"/>
              <a:pathLst>
                <a:path h="1095303" w="4579758">
                  <a:moveTo>
                    <a:pt x="0" y="0"/>
                  </a:moveTo>
                  <a:lnTo>
                    <a:pt x="4579758" y="0"/>
                  </a:lnTo>
                  <a:lnTo>
                    <a:pt x="4579758" y="1095303"/>
                  </a:lnTo>
                  <a:lnTo>
                    <a:pt x="0" y="1095303"/>
                  </a:lnTo>
                  <a:lnTo>
                    <a:pt x="0" y="0"/>
                  </a:lnTo>
                  <a:close/>
                </a:path>
              </a:pathLst>
            </a:custGeom>
            <a:blipFill>
              <a:blip r:embed="rId6"/>
              <a:stretch>
                <a:fillRect l="0" t="0" r="0" b="-60560"/>
              </a:stretch>
            </a:blipFill>
          </p:spPr>
        </p:sp>
        <p:sp>
          <p:nvSpPr>
            <p:cNvPr name="TextBox 6" id="6"/>
            <p:cNvSpPr txBox="true"/>
            <p:nvPr/>
          </p:nvSpPr>
          <p:spPr>
            <a:xfrm rot="0">
              <a:off x="1116511" y="984389"/>
              <a:ext cx="2548246" cy="431968"/>
            </a:xfrm>
            <a:prstGeom prst="rect">
              <a:avLst/>
            </a:prstGeom>
          </p:spPr>
          <p:txBody>
            <a:bodyPr anchor="t" rtlCol="false" tIns="0" lIns="0" bIns="0" rIns="0">
              <a:spAutoFit/>
            </a:bodyPr>
            <a:lstStyle/>
            <a:p>
              <a:pPr>
                <a:lnSpc>
                  <a:spcPts val="2729"/>
                </a:lnSpc>
              </a:pPr>
              <a:r>
                <a:rPr lang="en-US" sz="1949">
                  <a:solidFill>
                    <a:srgbClr val="FFFFFF"/>
                  </a:solidFill>
                  <a:latin typeface="Oswald"/>
                </a:rPr>
                <a:t>DISABILITY CAUCUS</a:t>
              </a:r>
            </a:p>
          </p:txBody>
        </p:sp>
      </p:grpSp>
      <p:sp>
        <p:nvSpPr>
          <p:cNvPr name="TextBox 7" id="7"/>
          <p:cNvSpPr txBox="true"/>
          <p:nvPr/>
        </p:nvSpPr>
        <p:spPr>
          <a:xfrm rot="0">
            <a:off x="476250" y="9584033"/>
            <a:ext cx="5340347" cy="285623"/>
          </a:xfrm>
          <a:prstGeom prst="rect">
            <a:avLst/>
          </a:prstGeom>
        </p:spPr>
        <p:txBody>
          <a:bodyPr anchor="t" rtlCol="false" tIns="0" lIns="0" bIns="0" rIns="0">
            <a:spAutoFit/>
          </a:bodyPr>
          <a:lstStyle/>
          <a:p>
            <a:pPr>
              <a:lnSpc>
                <a:spcPts val="2355"/>
              </a:lnSpc>
            </a:pPr>
            <a:r>
              <a:rPr lang="en-US" sz="1899" u="sng">
                <a:solidFill>
                  <a:srgbClr val="FFFFFF"/>
                </a:solidFill>
                <a:latin typeface="Garet Bold"/>
              </a:rPr>
              <a:t>READY.GOV/DISABILITY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4540" t="3906" r="0" b="10634"/>
          <a:stretch>
            <a:fillRect/>
          </a:stretch>
        </p:blipFill>
        <p:spPr>
          <a:xfrm flipH="false" flipV="false">
            <a:off x="0" y="0"/>
            <a:ext cx="18288000" cy="10287000"/>
          </a:xfrm>
          <a:prstGeom prst="rect">
            <a:avLst/>
          </a:prstGeom>
        </p:spPr>
      </p:pic>
      <p:sp>
        <p:nvSpPr>
          <p:cNvPr name="TextBox 3" id="3"/>
          <p:cNvSpPr txBox="true"/>
          <p:nvPr/>
        </p:nvSpPr>
        <p:spPr>
          <a:xfrm rot="-64676">
            <a:off x="3023080" y="1892914"/>
            <a:ext cx="12259460" cy="1890023"/>
          </a:xfrm>
          <a:prstGeom prst="rect">
            <a:avLst/>
          </a:prstGeom>
        </p:spPr>
        <p:txBody>
          <a:bodyPr anchor="t" rtlCol="false" tIns="0" lIns="0" bIns="0" rIns="0">
            <a:spAutoFit/>
          </a:bodyPr>
          <a:lstStyle/>
          <a:p>
            <a:pPr algn="ctr">
              <a:lnSpc>
                <a:spcPts val="12208"/>
              </a:lnSpc>
            </a:pPr>
            <a:r>
              <a:rPr lang="en-US" sz="19075">
                <a:solidFill>
                  <a:srgbClr val="FFFFFF"/>
                </a:solidFill>
                <a:latin typeface="Disruptors Script"/>
              </a:rPr>
              <a:t>READY.GOV</a:t>
            </a:r>
          </a:p>
        </p:txBody>
      </p:sp>
      <p:sp>
        <p:nvSpPr>
          <p:cNvPr name="TextBox 4" id="4"/>
          <p:cNvSpPr txBox="true"/>
          <p:nvPr/>
        </p:nvSpPr>
        <p:spPr>
          <a:xfrm rot="0">
            <a:off x="3827723" y="4496782"/>
            <a:ext cx="10632555" cy="3410586"/>
          </a:xfrm>
          <a:prstGeom prst="rect">
            <a:avLst/>
          </a:prstGeom>
        </p:spPr>
        <p:txBody>
          <a:bodyPr anchor="t" rtlCol="false" tIns="0" lIns="0" bIns="0" rIns="0">
            <a:spAutoFit/>
          </a:bodyPr>
          <a:lstStyle/>
          <a:p>
            <a:pPr algn="ctr">
              <a:lnSpc>
                <a:spcPts val="6759"/>
              </a:lnSpc>
            </a:pPr>
            <a:r>
              <a:rPr lang="en-US" sz="5199">
                <a:solidFill>
                  <a:srgbClr val="FFFFFF"/>
                </a:solidFill>
                <a:latin typeface="Garet Bold"/>
              </a:rPr>
              <a:t>Stay Informed</a:t>
            </a:r>
          </a:p>
          <a:p>
            <a:pPr algn="ctr">
              <a:lnSpc>
                <a:spcPts val="6759"/>
              </a:lnSpc>
            </a:pPr>
            <a:r>
              <a:rPr lang="en-US" sz="5199">
                <a:solidFill>
                  <a:srgbClr val="FFFFFF"/>
                </a:solidFill>
                <a:latin typeface="Garet Bold"/>
              </a:rPr>
              <a:t>Make a Plan</a:t>
            </a:r>
          </a:p>
          <a:p>
            <a:pPr algn="ctr">
              <a:lnSpc>
                <a:spcPts val="6759"/>
              </a:lnSpc>
            </a:pPr>
            <a:r>
              <a:rPr lang="en-US" sz="5199">
                <a:solidFill>
                  <a:srgbClr val="FFFFFF"/>
                </a:solidFill>
                <a:latin typeface="Garet Bold"/>
              </a:rPr>
              <a:t>Build a Kit</a:t>
            </a:r>
          </a:p>
          <a:p>
            <a:pPr algn="ctr" marL="0" indent="0" lvl="0">
              <a:lnSpc>
                <a:spcPts val="6759"/>
              </a:lnSpc>
              <a:spcBef>
                <a:spcPct val="0"/>
              </a:spcBef>
            </a:pPr>
            <a:r>
              <a:rPr lang="en-US" sz="5199">
                <a:solidFill>
                  <a:srgbClr val="FFFFFF"/>
                </a:solidFill>
                <a:latin typeface="Garet Bold"/>
              </a:rPr>
              <a:t>Get Involved</a:t>
            </a:r>
          </a:p>
        </p:txBody>
      </p:sp>
      <p:grpSp>
        <p:nvGrpSpPr>
          <p:cNvPr name="Group 5" id="5"/>
          <p:cNvGrpSpPr/>
          <p:nvPr/>
        </p:nvGrpSpPr>
        <p:grpSpPr>
          <a:xfrm rot="0">
            <a:off x="14366167" y="9038196"/>
            <a:ext cx="3434818" cy="1062268"/>
            <a:chOff x="0" y="0"/>
            <a:chExt cx="4579758" cy="1416357"/>
          </a:xfrm>
        </p:grpSpPr>
        <p:sp>
          <p:nvSpPr>
            <p:cNvPr name="Freeform 6" id="6"/>
            <p:cNvSpPr/>
            <p:nvPr/>
          </p:nvSpPr>
          <p:spPr>
            <a:xfrm flipH="false" flipV="false" rot="0">
              <a:off x="0" y="0"/>
              <a:ext cx="4579758" cy="1095303"/>
            </a:xfrm>
            <a:custGeom>
              <a:avLst/>
              <a:gdLst/>
              <a:ahLst/>
              <a:cxnLst/>
              <a:rect r="r" b="b" t="t" l="l"/>
              <a:pathLst>
                <a:path h="1095303" w="4579758">
                  <a:moveTo>
                    <a:pt x="0" y="0"/>
                  </a:moveTo>
                  <a:lnTo>
                    <a:pt x="4579758" y="0"/>
                  </a:lnTo>
                  <a:lnTo>
                    <a:pt x="4579758" y="1095303"/>
                  </a:lnTo>
                  <a:lnTo>
                    <a:pt x="0" y="1095303"/>
                  </a:lnTo>
                  <a:lnTo>
                    <a:pt x="0" y="0"/>
                  </a:lnTo>
                  <a:close/>
                </a:path>
              </a:pathLst>
            </a:custGeom>
            <a:blipFill>
              <a:blip r:embed="rId4"/>
              <a:stretch>
                <a:fillRect l="0" t="0" r="0" b="-60560"/>
              </a:stretch>
            </a:blipFill>
          </p:spPr>
        </p:sp>
        <p:sp>
          <p:nvSpPr>
            <p:cNvPr name="TextBox 7" id="7"/>
            <p:cNvSpPr txBox="true"/>
            <p:nvPr/>
          </p:nvSpPr>
          <p:spPr>
            <a:xfrm rot="0">
              <a:off x="1116511" y="984389"/>
              <a:ext cx="2548246" cy="431968"/>
            </a:xfrm>
            <a:prstGeom prst="rect">
              <a:avLst/>
            </a:prstGeom>
          </p:spPr>
          <p:txBody>
            <a:bodyPr anchor="t" rtlCol="false" tIns="0" lIns="0" bIns="0" rIns="0">
              <a:spAutoFit/>
            </a:bodyPr>
            <a:lstStyle/>
            <a:p>
              <a:pPr>
                <a:lnSpc>
                  <a:spcPts val="2729"/>
                </a:lnSpc>
              </a:pPr>
              <a:r>
                <a:rPr lang="en-US" sz="1949">
                  <a:solidFill>
                    <a:srgbClr val="FFFFFF"/>
                  </a:solidFill>
                  <a:latin typeface="Oswald"/>
                </a:rPr>
                <a:t>DISABILITY CAUCUS</a:t>
              </a:r>
            </a:p>
          </p:txBody>
        </p:sp>
      </p:grpSp>
      <p:sp>
        <p:nvSpPr>
          <p:cNvPr name="TextBox 8" id="8"/>
          <p:cNvSpPr txBox="true"/>
          <p:nvPr/>
        </p:nvSpPr>
        <p:spPr>
          <a:xfrm rot="0">
            <a:off x="476250" y="9584033"/>
            <a:ext cx="5340347" cy="285623"/>
          </a:xfrm>
          <a:prstGeom prst="rect">
            <a:avLst/>
          </a:prstGeom>
        </p:spPr>
        <p:txBody>
          <a:bodyPr anchor="t" rtlCol="false" tIns="0" lIns="0" bIns="0" rIns="0">
            <a:spAutoFit/>
          </a:bodyPr>
          <a:lstStyle/>
          <a:p>
            <a:pPr>
              <a:lnSpc>
                <a:spcPts val="2355"/>
              </a:lnSpc>
            </a:pPr>
            <a:r>
              <a:rPr lang="en-US" sz="1899" u="sng">
                <a:solidFill>
                  <a:srgbClr val="FFFFFF"/>
                </a:solidFill>
                <a:latin typeface="Garet Bold"/>
              </a:rPr>
              <a:t>READY.GOV/DISABILITY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4540" t="3906" r="0" b="10634"/>
          <a:stretch>
            <a:fillRect/>
          </a:stretch>
        </p:blipFill>
        <p:spPr>
          <a:xfrm flipH="false" flipV="false">
            <a:off x="0" y="0"/>
            <a:ext cx="18288000" cy="10287000"/>
          </a:xfrm>
          <a:prstGeom prst="rect">
            <a:avLst/>
          </a:prstGeom>
        </p:spPr>
      </p:pic>
      <p:sp>
        <p:nvSpPr>
          <p:cNvPr name="TextBox 3" id="3"/>
          <p:cNvSpPr txBox="true"/>
          <p:nvPr/>
        </p:nvSpPr>
        <p:spPr>
          <a:xfrm rot="-64676">
            <a:off x="3023080" y="2153333"/>
            <a:ext cx="12259460" cy="1890023"/>
          </a:xfrm>
          <a:prstGeom prst="rect">
            <a:avLst/>
          </a:prstGeom>
        </p:spPr>
        <p:txBody>
          <a:bodyPr anchor="t" rtlCol="false" tIns="0" lIns="0" bIns="0" rIns="0">
            <a:spAutoFit/>
          </a:bodyPr>
          <a:lstStyle/>
          <a:p>
            <a:pPr algn="ctr">
              <a:lnSpc>
                <a:spcPts val="12208"/>
              </a:lnSpc>
            </a:pPr>
            <a:r>
              <a:rPr lang="en-US" sz="19075">
                <a:solidFill>
                  <a:srgbClr val="FFFFFF"/>
                </a:solidFill>
                <a:latin typeface="Disruptors Script"/>
              </a:rPr>
              <a:t>SHARE</a:t>
            </a:r>
          </a:p>
        </p:txBody>
      </p:sp>
      <p:sp>
        <p:nvSpPr>
          <p:cNvPr name="TextBox 4" id="4"/>
          <p:cNvSpPr txBox="true"/>
          <p:nvPr/>
        </p:nvSpPr>
        <p:spPr>
          <a:xfrm rot="0">
            <a:off x="3827723" y="4459255"/>
            <a:ext cx="10632555" cy="3410586"/>
          </a:xfrm>
          <a:prstGeom prst="rect">
            <a:avLst/>
          </a:prstGeom>
        </p:spPr>
        <p:txBody>
          <a:bodyPr anchor="t" rtlCol="false" tIns="0" lIns="0" bIns="0" rIns="0">
            <a:spAutoFit/>
          </a:bodyPr>
          <a:lstStyle/>
          <a:p>
            <a:pPr algn="ctr">
              <a:lnSpc>
                <a:spcPts val="6759"/>
              </a:lnSpc>
            </a:pPr>
            <a:r>
              <a:rPr lang="en-US" sz="5199">
                <a:solidFill>
                  <a:srgbClr val="FFFFFF"/>
                </a:solidFill>
                <a:latin typeface="Garet Bold"/>
              </a:rPr>
              <a:t>#Disabilities</a:t>
            </a:r>
          </a:p>
          <a:p>
            <a:pPr algn="ctr">
              <a:lnSpc>
                <a:spcPts val="6759"/>
              </a:lnSpc>
            </a:pPr>
            <a:r>
              <a:rPr lang="en-US" sz="5199">
                <a:solidFill>
                  <a:srgbClr val="FFFFFF"/>
                </a:solidFill>
                <a:latin typeface="Garet Bold"/>
              </a:rPr>
              <a:t>#PreparingwithDisabilities</a:t>
            </a:r>
          </a:p>
          <a:p>
            <a:pPr algn="ctr">
              <a:lnSpc>
                <a:spcPts val="6759"/>
              </a:lnSpc>
            </a:pPr>
            <a:r>
              <a:rPr lang="en-US" sz="5199">
                <a:solidFill>
                  <a:srgbClr val="FFFFFF"/>
                </a:solidFill>
                <a:latin typeface="Garet Bold"/>
              </a:rPr>
              <a:t>#WePrepare</a:t>
            </a:r>
          </a:p>
          <a:p>
            <a:pPr algn="ctr">
              <a:lnSpc>
                <a:spcPts val="6759"/>
              </a:lnSpc>
            </a:pPr>
            <a:r>
              <a:rPr lang="en-US" sz="5199">
                <a:solidFill>
                  <a:srgbClr val="FFFFFF"/>
                </a:solidFill>
                <a:latin typeface="Garet Bold"/>
              </a:rPr>
              <a:t>#CripTheVote</a:t>
            </a:r>
          </a:p>
        </p:txBody>
      </p:sp>
      <p:sp>
        <p:nvSpPr>
          <p:cNvPr name="TextBox 5" id="5"/>
          <p:cNvSpPr txBox="true"/>
          <p:nvPr/>
        </p:nvSpPr>
        <p:spPr>
          <a:xfrm rot="0">
            <a:off x="476250" y="9584033"/>
            <a:ext cx="5340347" cy="285623"/>
          </a:xfrm>
          <a:prstGeom prst="rect">
            <a:avLst/>
          </a:prstGeom>
        </p:spPr>
        <p:txBody>
          <a:bodyPr anchor="t" rtlCol="false" tIns="0" lIns="0" bIns="0" rIns="0">
            <a:spAutoFit/>
          </a:bodyPr>
          <a:lstStyle/>
          <a:p>
            <a:pPr>
              <a:lnSpc>
                <a:spcPts val="2355"/>
              </a:lnSpc>
            </a:pPr>
            <a:r>
              <a:rPr lang="en-US" sz="1899" u="sng">
                <a:solidFill>
                  <a:srgbClr val="FFFFFF"/>
                </a:solidFill>
                <a:latin typeface="Garet Bold"/>
              </a:rPr>
              <a:t>DEMOCRATSABROAD.ORG/DC</a:t>
            </a:r>
          </a:p>
        </p:txBody>
      </p:sp>
      <p:grpSp>
        <p:nvGrpSpPr>
          <p:cNvPr name="Group 6" id="6"/>
          <p:cNvGrpSpPr/>
          <p:nvPr/>
        </p:nvGrpSpPr>
        <p:grpSpPr>
          <a:xfrm rot="0">
            <a:off x="14366167" y="9038196"/>
            <a:ext cx="3434818" cy="1062268"/>
            <a:chOff x="0" y="0"/>
            <a:chExt cx="4579758" cy="1416357"/>
          </a:xfrm>
        </p:grpSpPr>
        <p:sp>
          <p:nvSpPr>
            <p:cNvPr name="Freeform 7" id="7"/>
            <p:cNvSpPr/>
            <p:nvPr/>
          </p:nvSpPr>
          <p:spPr>
            <a:xfrm flipH="false" flipV="false" rot="0">
              <a:off x="0" y="0"/>
              <a:ext cx="4579758" cy="1095303"/>
            </a:xfrm>
            <a:custGeom>
              <a:avLst/>
              <a:gdLst/>
              <a:ahLst/>
              <a:cxnLst/>
              <a:rect r="r" b="b" t="t" l="l"/>
              <a:pathLst>
                <a:path h="1095303" w="4579758">
                  <a:moveTo>
                    <a:pt x="0" y="0"/>
                  </a:moveTo>
                  <a:lnTo>
                    <a:pt x="4579758" y="0"/>
                  </a:lnTo>
                  <a:lnTo>
                    <a:pt x="4579758" y="1095303"/>
                  </a:lnTo>
                  <a:lnTo>
                    <a:pt x="0" y="1095303"/>
                  </a:lnTo>
                  <a:lnTo>
                    <a:pt x="0" y="0"/>
                  </a:lnTo>
                  <a:close/>
                </a:path>
              </a:pathLst>
            </a:custGeom>
            <a:blipFill>
              <a:blip r:embed="rId3"/>
              <a:stretch>
                <a:fillRect l="0" t="0" r="0" b="-60560"/>
              </a:stretch>
            </a:blipFill>
          </p:spPr>
        </p:sp>
        <p:sp>
          <p:nvSpPr>
            <p:cNvPr name="TextBox 8" id="8"/>
            <p:cNvSpPr txBox="true"/>
            <p:nvPr/>
          </p:nvSpPr>
          <p:spPr>
            <a:xfrm rot="0">
              <a:off x="1116511" y="984389"/>
              <a:ext cx="2548246" cy="431968"/>
            </a:xfrm>
            <a:prstGeom prst="rect">
              <a:avLst/>
            </a:prstGeom>
          </p:spPr>
          <p:txBody>
            <a:bodyPr anchor="t" rtlCol="false" tIns="0" lIns="0" bIns="0" rIns="0">
              <a:spAutoFit/>
            </a:bodyPr>
            <a:lstStyle/>
            <a:p>
              <a:pPr>
                <a:lnSpc>
                  <a:spcPts val="2729"/>
                </a:lnSpc>
              </a:pPr>
              <a:r>
                <a:rPr lang="en-US" sz="1949">
                  <a:solidFill>
                    <a:srgbClr val="FFFFFF"/>
                  </a:solidFill>
                  <a:latin typeface="Oswald"/>
                </a:rPr>
                <a:t>DISABILITY CAUCUS</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DAFK5PUJMoQ</dc:identifier>
  <dcterms:modified xsi:type="dcterms:W3CDTF">2011-08-01T06:04:30Z</dcterms:modified>
  <cp:revision>1</cp:revision>
  <dc:title>Climate Cafe 8.31.22</dc:title>
</cp:coreProperties>
</file>