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5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RoxboroughCF" charset="1" panose="00000500000000000000"/>
      <p:regular r:id="rId14"/>
    </p:embeddedFont>
    <p:embeddedFont>
      <p:font typeface="RoxboroughCF Bold" charset="1" panose="00000800000000000000"/>
      <p:regular r:id="rId15"/>
    </p:embeddedFont>
    <p:embeddedFont>
      <p:font typeface="RoxboroughCF Italics" charset="1" panose="00000500000000000000"/>
      <p:regular r:id="rId16"/>
    </p:embeddedFont>
    <p:embeddedFont>
      <p:font typeface="RoxboroughCF Bold Italics" charset="1" panose="000008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notesMasters/notesMaster1.xml" Type="http://schemas.openxmlformats.org/officeDocument/2006/relationships/notesMaster"/><Relationship Id="rId26" Target="theme/theme2.xml" Type="http://schemas.openxmlformats.org/officeDocument/2006/relationships/theme"/><Relationship Id="rId27" Target="notesSlides/notesSlide1.xml" Type="http://schemas.openxmlformats.org/officeDocument/2006/relationships/notesSlide"/><Relationship Id="rId28" Target="notesSlides/notesSlide2.xml" Type="http://schemas.openxmlformats.org/officeDocument/2006/relationships/notesSlide"/><Relationship Id="rId29" Target="notesSlides/notesSlide3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4.xml" Type="http://schemas.openxmlformats.org/officeDocument/2006/relationships/notesSlide"/><Relationship Id="rId31" Target="notesSlides/notesSlide5.xml" Type="http://schemas.openxmlformats.org/officeDocument/2006/relationships/notesSlide"/><Relationship Id="rId32" Target="notesSlides/notesSlide6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democratsabroad.org/dc_signup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https://www.youtube.com/watch?</a:t>
            </a:r>
          </a:p>
          <a:p>
            <a:r>
              <a:rPr lang="en-US"/>
              <a:t/>
            </a:r>
          </a:p>
          <a:p>
            <a:r>
              <a:rPr lang="en-US"/>
              <a:t>https://www.treatmentadvocacycenter.org/key-issues/anosognosia </a:t>
            </a:r>
          </a:p>
          <a:p>
            <a:r>
              <a:rPr lang="en-US"/>
              <a:t/>
            </a:r>
          </a:p>
          <a:p>
            <a:r>
              <a:rPr lang="en-US"/>
              <a:t>https://youtu.be/T8bTsFHHgBg</a:t>
            </a:r>
          </a:p>
          <a:p>
            <a:r>
              <a:rPr lang="en-US"/>
              <a:t/>
            </a:r>
          </a:p>
          <a:p>
            <a:r>
              <a:rPr lang="en-US"/>
              <a:t>https://www.difficultmothering.com/</a:t>
            </a:r>
          </a:p>
          <a:p>
            <a:r>
              <a:rPr lang="en-US"/>
              <a:t/>
            </a:r>
          </a:p>
          <a:p>
            <a:r>
              <a:rPr lang="en-US"/>
              <a:t>https://eldercare.acl.gov/Public/Index.aspx</a:t>
            </a:r>
          </a:p>
          <a:p>
            <a:r>
              <a:rPr lang="en-US"/>
              <a:t/>
            </a:r>
          </a:p>
          <a:p>
            <a:r>
              <a:rPr lang="en-US"/>
              <a:t>SAMHSA's National Helpline: 1-800-662-HELP (4357)</a:t>
            </a:r>
          </a:p>
          <a:p>
            <a:r>
              <a:rPr lang="en-US"/>
              <a:t/>
            </a:r>
          </a:p>
          <a:p>
            <a:r>
              <a:rPr lang="en-US"/>
              <a:t>https://findhelp.org</a:t>
            </a:r>
          </a:p>
          <a:p>
            <a:r>
              <a:rPr lang="en-US"/>
              <a:t/>
            </a:r>
          </a:p>
          <a:p>
            <a:r>
              <a:rPr lang="en-US"/>
              <a:t>NAMI: https://www.nami.org/Your-Journey/Individuals-with-Mental-Illness/Finding-a-Mental-Health-Professional</a:t>
            </a:r>
          </a:p>
          <a:p>
            <a:r>
              <a:rPr lang="en-US"/>
              <a:t/>
            </a:r>
          </a:p>
          <a:p>
            <a:r>
              <a:rPr lang="en-US"/>
              <a:t>988 Hotline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votefromabroad.org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Email: disabilitycaucus@democratsabroad.org</a:t>
            </a:r>
          </a:p>
          <a:p>
            <a:r>
              <a:rPr lang="en-US"/>
              <a:t/>
            </a:r>
          </a:p>
          <a:p>
            <a:r>
              <a:rPr lang="en-US"/>
              <a:t>Facebook:</a:t>
            </a:r>
          </a:p>
          <a:p>
            <a:r>
              <a:rPr lang="en-US"/>
              <a:t>@DemocratsAbroadDisabilityCaucus</a:t>
            </a:r>
          </a:p>
          <a:p>
            <a:r>
              <a:rPr lang="en-US"/>
              <a:t/>
            </a:r>
          </a:p>
          <a:p>
            <a:r>
              <a:rPr lang="en-US"/>
              <a:t>Instagram:</a:t>
            </a:r>
          </a:p>
          <a:p>
            <a:r>
              <a:rPr lang="en-US"/>
              <a:t>@dadisabilitycaucus</a:t>
            </a:r>
          </a:p>
          <a:p>
            <a:r>
              <a:rPr lang="en-US"/>
              <a:t/>
            </a:r>
          </a:p>
          <a:p>
            <a:r>
              <a:rPr lang="en-US"/>
              <a:t>Twitter:</a:t>
            </a:r>
          </a:p>
          <a:p>
            <a:r>
              <a:rPr lang="en-US"/>
              <a:t>@DemsAbroadGDC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https://www.democratsabroad.org/dc-donations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democratsabroad.org/dc_signup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9.jpe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38069" y="1028700"/>
            <a:ext cx="7242048" cy="8229600"/>
            <a:chOff x="0" y="0"/>
            <a:chExt cx="9656064" cy="1097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5606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656064">
                  <a:moveTo>
                    <a:pt x="0" y="0"/>
                  </a:moveTo>
                  <a:lnTo>
                    <a:pt x="9656064" y="0"/>
                  </a:lnTo>
                  <a:lnTo>
                    <a:pt x="965606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5714250" y="7012562"/>
              <a:ext cx="1463989" cy="1463989"/>
            </a:xfrm>
            <a:custGeom>
              <a:avLst/>
              <a:gdLst/>
              <a:ahLst/>
              <a:cxnLst/>
              <a:rect r="r" b="b" t="t" l="l"/>
              <a:pathLst>
                <a:path h="1463989" w="1463989">
                  <a:moveTo>
                    <a:pt x="0" y="0"/>
                  </a:moveTo>
                  <a:lnTo>
                    <a:pt x="1463990" y="0"/>
                  </a:lnTo>
                  <a:lnTo>
                    <a:pt x="1463990" y="1463989"/>
                  </a:lnTo>
                  <a:lnTo>
                    <a:pt x="0" y="1463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9144000" y="730518"/>
            <a:ext cx="7521286" cy="2334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1D1645"/>
                </a:solidFill>
                <a:latin typeface="Open Sans Light Bold"/>
              </a:rPr>
              <a:t>CELEBRATING</a:t>
            </a:r>
          </a:p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1D1645"/>
                </a:solidFill>
                <a:latin typeface="Open Sans Light Bold"/>
              </a:rPr>
              <a:t>32 YEARS OF ADA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573152" y="9019869"/>
            <a:ext cx="2662982" cy="521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6"/>
              </a:lnSpc>
              <a:spcBef>
                <a:spcPct val="0"/>
              </a:spcBef>
            </a:pPr>
            <a:r>
              <a:rPr lang="en-US" sz="3097">
                <a:solidFill>
                  <a:srgbClr val="1D1645"/>
                </a:solidFill>
                <a:latin typeface="Open Sans Light Bold"/>
              </a:rPr>
              <a:t> JULY 26, 2022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957194" y="3997799"/>
            <a:ext cx="7894898" cy="417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D1645"/>
                </a:solidFill>
                <a:latin typeface="Open Sans Light Bold"/>
              </a:rPr>
              <a:t>Global Disability Caucus</a:t>
            </a:r>
          </a:p>
          <a:p>
            <a:pPr algn="ctr">
              <a:lnSpc>
                <a:spcPts val="1540"/>
              </a:lnSpc>
            </a:pP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1D1645"/>
                </a:solidFill>
                <a:latin typeface="Open Sans Light"/>
              </a:rPr>
              <a:t>Panel Discussion of Severe Mental Illness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1D1645"/>
                </a:solidFill>
                <a:latin typeface="Open Sans Light"/>
              </a:rPr>
              <a:t>Healthcare Needs &amp; Reform</a:t>
            </a:r>
          </a:p>
          <a:p>
            <a:pPr algn="ctr">
              <a:lnSpc>
                <a:spcPts val="4340"/>
              </a:lnSpc>
            </a:pP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1D1645"/>
                </a:solidFill>
                <a:latin typeface="Open Sans Light"/>
              </a:rPr>
              <a:t>Guest Speakers:</a:t>
            </a:r>
          </a:p>
          <a:p>
            <a:pPr algn="ctr">
              <a:lnSpc>
                <a:spcPts val="839"/>
              </a:lnSpc>
            </a:pPr>
          </a:p>
          <a:p>
            <a:pPr algn="ctr">
              <a:lnSpc>
                <a:spcPts val="3725"/>
              </a:lnSpc>
            </a:pPr>
            <a:r>
              <a:rPr lang="en-US" sz="2661">
                <a:solidFill>
                  <a:srgbClr val="02803D"/>
                </a:solidFill>
                <a:latin typeface="Open Sans Light Bold"/>
              </a:rPr>
              <a:t>Leslie Carpenter</a:t>
            </a:r>
          </a:p>
          <a:p>
            <a:pPr algn="ctr">
              <a:lnSpc>
                <a:spcPts val="3725"/>
              </a:lnSpc>
            </a:pPr>
            <a:r>
              <a:rPr lang="en-US" sz="2661">
                <a:solidFill>
                  <a:srgbClr val="02803D"/>
                </a:solidFill>
                <a:latin typeface="Open Sans Light Bold"/>
              </a:rPr>
              <a:t>Susan Inman</a:t>
            </a:r>
          </a:p>
          <a:p>
            <a:pPr algn="ctr">
              <a:lnSpc>
                <a:spcPts val="3725"/>
              </a:lnSpc>
            </a:pPr>
            <a:r>
              <a:rPr lang="en-US" sz="2661">
                <a:solidFill>
                  <a:srgbClr val="02803D"/>
                </a:solidFill>
                <a:latin typeface="Open Sans Light Bold"/>
              </a:rPr>
              <a:t>Dr. Randall White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42110"/>
            <a:ext cx="18288000" cy="7002780"/>
          </a:xfrm>
          <a:custGeom>
            <a:avLst/>
            <a:gdLst/>
            <a:ahLst/>
            <a:cxnLst/>
            <a:rect r="r" b="b" t="t" l="l"/>
            <a:pathLst>
              <a:path h="7002780" w="18288000">
                <a:moveTo>
                  <a:pt x="0" y="0"/>
                </a:moveTo>
                <a:lnTo>
                  <a:pt x="18288000" y="0"/>
                </a:lnTo>
                <a:lnTo>
                  <a:pt x="18288000" y="7002780"/>
                </a:lnTo>
                <a:lnTo>
                  <a:pt x="0" y="70027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31849" y="2748719"/>
            <a:ext cx="15224303" cy="6299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</a:p>
          <a:p>
            <a:pPr marL="453392" indent="-226696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Open Sans Light"/>
              </a:rPr>
              <a:t>S</a:t>
            </a:r>
            <a:r>
              <a:rPr lang="en-US" sz="2100">
                <a:solidFill>
                  <a:srgbClr val="000000"/>
                </a:solidFill>
                <a:latin typeface="Open Sans Light"/>
              </a:rPr>
              <a:t>chizophrenia introduction: https://www.youtube.com/watch? app=desktop&amp;v=9DHKoBUZtq0&amp;fbclid=IwAR2xlGt1NQzBGqmuovLNjt3V4EaKrJRgDpQ03Mqu32gSwZupuj2X7VYevtE</a:t>
            </a:r>
          </a:p>
          <a:p>
            <a:pPr>
              <a:lnSpc>
                <a:spcPts val="2940"/>
              </a:lnSpc>
            </a:pPr>
          </a:p>
          <a:p>
            <a:pPr marL="453392" indent="-226696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Open Sans Light"/>
              </a:rPr>
              <a:t>Anosognosia introduction: https://www.treatmentadvocacycenter.org/key-issues/anosognosia </a:t>
            </a:r>
          </a:p>
          <a:p>
            <a:pPr>
              <a:lnSpc>
                <a:spcPts val="2940"/>
              </a:lnSpc>
            </a:pPr>
          </a:p>
          <a:p>
            <a:pPr marL="453392" indent="-226696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Open Sans Light"/>
              </a:rPr>
              <a:t>Sabah Muhammad's talk at NATCON: https://youtu.be/T8bTsFHHgBg</a:t>
            </a:r>
          </a:p>
          <a:p>
            <a:pPr>
              <a:lnSpc>
                <a:spcPts val="2940"/>
              </a:lnSpc>
            </a:pPr>
          </a:p>
          <a:p>
            <a:pPr marL="453392" indent="-226696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Open Sans Light"/>
              </a:rPr>
              <a:t>Read "Difficult: Mothering Challenging Adult Children Through Conflict and Change," by Judith Smith https://www.difficultmothering.com/</a:t>
            </a:r>
          </a:p>
          <a:p>
            <a:pPr>
              <a:lnSpc>
                <a:spcPts val="2940"/>
              </a:lnSpc>
            </a:pPr>
          </a:p>
          <a:p>
            <a:pPr marL="453392" indent="-226696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Open Sans Light"/>
              </a:rPr>
              <a:t>(Appendix A) lists resources for Mothers and Adult Children:</a:t>
            </a:r>
          </a:p>
          <a:p>
            <a:pPr marL="906783" indent="-302261" lvl="2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Open Sans Light"/>
              </a:rPr>
              <a:t>AAA - Area Agency on Aging: https://eldercare.acl.gov/Public/Index.aspx</a:t>
            </a:r>
          </a:p>
          <a:p>
            <a:pPr marL="906783" indent="-302261" lvl="2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Open Sans Light"/>
              </a:rPr>
              <a:t>SAMHSA's National Helpline: 1-800-662-HELP (4357)</a:t>
            </a:r>
          </a:p>
          <a:p>
            <a:pPr marL="906783" indent="-302261" lvl="2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Open Sans Light"/>
              </a:rPr>
              <a:t>FindHelp: https://findhelp.org</a:t>
            </a:r>
          </a:p>
          <a:p>
            <a:pPr marL="906783" indent="-302261" lvl="2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Open Sans Light"/>
              </a:rPr>
              <a:t>NAMI: https://www.nami.org/Your-Journey/Individuals-with-Mental-Illness/Finding-a-Mental-Health-Professional</a:t>
            </a:r>
          </a:p>
          <a:p>
            <a:pPr marL="906783" indent="-302261" lvl="2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Open Sans Light"/>
              </a:rPr>
              <a:t>988 Hotline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464341" y="1028700"/>
            <a:ext cx="1794959" cy="994920"/>
          </a:xfrm>
          <a:custGeom>
            <a:avLst/>
            <a:gdLst/>
            <a:ahLst/>
            <a:cxnLst/>
            <a:rect r="r" b="b" t="t" l="l"/>
            <a:pathLst>
              <a:path h="994920" w="1794959">
                <a:moveTo>
                  <a:pt x="0" y="0"/>
                </a:moveTo>
                <a:lnTo>
                  <a:pt x="1794959" y="0"/>
                </a:lnTo>
                <a:lnTo>
                  <a:pt x="1794959" y="994920"/>
                </a:lnTo>
                <a:lnTo>
                  <a:pt x="0" y="9949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53181" y="1196674"/>
            <a:ext cx="10436870" cy="1144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79"/>
              </a:lnSpc>
              <a:spcBef>
                <a:spcPct val="0"/>
              </a:spcBef>
            </a:pPr>
            <a:r>
              <a:rPr lang="en-US" sz="6699">
                <a:solidFill>
                  <a:srgbClr val="1D1645"/>
                </a:solidFill>
                <a:latin typeface="Open Sans Light Bold"/>
              </a:rPr>
              <a:t>ADDITIONAL RESOURCES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0343" y="1067349"/>
            <a:ext cx="17567314" cy="6684149"/>
          </a:xfrm>
          <a:custGeom>
            <a:avLst/>
            <a:gdLst/>
            <a:ahLst/>
            <a:cxnLst/>
            <a:rect r="r" b="b" t="t" l="l"/>
            <a:pathLst>
              <a:path h="6684149" w="17567314">
                <a:moveTo>
                  <a:pt x="0" y="0"/>
                </a:moveTo>
                <a:lnTo>
                  <a:pt x="17567314" y="0"/>
                </a:lnTo>
                <a:lnTo>
                  <a:pt x="17567314" y="6684148"/>
                </a:lnTo>
                <a:lnTo>
                  <a:pt x="0" y="6684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557435" y="8025486"/>
            <a:ext cx="9173131" cy="1882816"/>
          </a:xfrm>
          <a:custGeom>
            <a:avLst/>
            <a:gdLst/>
            <a:ahLst/>
            <a:cxnLst/>
            <a:rect r="r" b="b" t="t" l="l"/>
            <a:pathLst>
              <a:path h="1882816" w="9173131">
                <a:moveTo>
                  <a:pt x="0" y="0"/>
                </a:moveTo>
                <a:lnTo>
                  <a:pt x="9173130" y="0"/>
                </a:lnTo>
                <a:lnTo>
                  <a:pt x="9173130" y="1882817"/>
                </a:lnTo>
                <a:lnTo>
                  <a:pt x="0" y="18828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973" t="-43656" r="-7059" b="-166687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361795"/>
            <a:ext cx="16230600" cy="3563410"/>
            <a:chOff x="0" y="0"/>
            <a:chExt cx="21640800" cy="47512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480505" y="0"/>
              <a:ext cx="4557370" cy="4557370"/>
            </a:xfrm>
            <a:custGeom>
              <a:avLst/>
              <a:gdLst/>
              <a:ahLst/>
              <a:cxnLst/>
              <a:rect r="r" b="b" t="t" l="l"/>
              <a:pathLst>
                <a:path h="4557370" w="4557370">
                  <a:moveTo>
                    <a:pt x="0" y="0"/>
                  </a:moveTo>
                  <a:lnTo>
                    <a:pt x="4557370" y="0"/>
                  </a:lnTo>
                  <a:lnTo>
                    <a:pt x="4557370" y="4557370"/>
                  </a:lnTo>
                  <a:lnTo>
                    <a:pt x="0" y="4557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5843415" y="0"/>
              <a:ext cx="4557370" cy="4557370"/>
            </a:xfrm>
            <a:custGeom>
              <a:avLst/>
              <a:gdLst/>
              <a:ahLst/>
              <a:cxnLst/>
              <a:rect r="r" b="b" t="t" l="l"/>
              <a:pathLst>
                <a:path h="4557370" w="4557370">
                  <a:moveTo>
                    <a:pt x="0" y="0"/>
                  </a:moveTo>
                  <a:lnTo>
                    <a:pt x="4557371" y="0"/>
                  </a:lnTo>
                  <a:lnTo>
                    <a:pt x="4557371" y="4557370"/>
                  </a:lnTo>
                  <a:lnTo>
                    <a:pt x="0" y="4557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7083430" y="0"/>
              <a:ext cx="4557370" cy="4557370"/>
            </a:xfrm>
            <a:custGeom>
              <a:avLst/>
              <a:gdLst/>
              <a:ahLst/>
              <a:cxnLst/>
              <a:rect r="r" b="b" t="t" l="l"/>
              <a:pathLst>
                <a:path h="4557370" w="4557370">
                  <a:moveTo>
                    <a:pt x="0" y="0"/>
                  </a:moveTo>
                  <a:lnTo>
                    <a:pt x="4557370" y="0"/>
                  </a:lnTo>
                  <a:lnTo>
                    <a:pt x="4557370" y="4557370"/>
                  </a:lnTo>
                  <a:lnTo>
                    <a:pt x="0" y="4557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249960" cy="4751214"/>
            </a:xfrm>
            <a:custGeom>
              <a:avLst/>
              <a:gdLst/>
              <a:ahLst/>
              <a:cxnLst/>
              <a:rect r="r" b="b" t="t" l="l"/>
              <a:pathLst>
                <a:path h="4751214" w="5249960">
                  <a:moveTo>
                    <a:pt x="0" y="0"/>
                  </a:moveTo>
                  <a:lnTo>
                    <a:pt x="5249960" y="0"/>
                  </a:lnTo>
                  <a:lnTo>
                    <a:pt x="5249960" y="4751214"/>
                  </a:lnTo>
                  <a:lnTo>
                    <a:pt x="0" y="4751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-149447" y="-3246286"/>
            <a:ext cx="18586894" cy="4274986"/>
          </a:xfrm>
          <a:custGeom>
            <a:avLst/>
            <a:gdLst/>
            <a:ahLst/>
            <a:cxnLst/>
            <a:rect r="r" b="b" t="t" l="l"/>
            <a:pathLst>
              <a:path h="4274986" w="18586894">
                <a:moveTo>
                  <a:pt x="0" y="0"/>
                </a:moveTo>
                <a:lnTo>
                  <a:pt x="18586894" y="0"/>
                </a:lnTo>
                <a:lnTo>
                  <a:pt x="18586894" y="4274986"/>
                </a:lnTo>
                <a:lnTo>
                  <a:pt x="0" y="4274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9258300"/>
            <a:ext cx="18586894" cy="4274986"/>
          </a:xfrm>
          <a:custGeom>
            <a:avLst/>
            <a:gdLst/>
            <a:ahLst/>
            <a:cxnLst/>
            <a:rect r="r" b="b" t="t" l="l"/>
            <a:pathLst>
              <a:path h="4274986" w="18586894">
                <a:moveTo>
                  <a:pt x="0" y="0"/>
                </a:moveTo>
                <a:lnTo>
                  <a:pt x="18586894" y="0"/>
                </a:lnTo>
                <a:lnTo>
                  <a:pt x="18586894" y="4274986"/>
                </a:lnTo>
                <a:lnTo>
                  <a:pt x="0" y="4274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t="7786" r="0" b="778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2200617" y="3798462"/>
            <a:ext cx="3691362" cy="3691362"/>
          </a:xfrm>
          <a:custGeom>
            <a:avLst/>
            <a:gdLst/>
            <a:ahLst/>
            <a:cxnLst/>
            <a:rect r="r" b="b" t="t" l="l"/>
            <a:pathLst>
              <a:path h="3691362" w="3691362">
                <a:moveTo>
                  <a:pt x="0" y="0"/>
                </a:moveTo>
                <a:lnTo>
                  <a:pt x="3691363" y="0"/>
                </a:lnTo>
                <a:lnTo>
                  <a:pt x="3691363" y="3691362"/>
                </a:lnTo>
                <a:lnTo>
                  <a:pt x="0" y="36913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20718" y="1371936"/>
            <a:ext cx="3251162" cy="1740726"/>
          </a:xfrm>
          <a:custGeom>
            <a:avLst/>
            <a:gdLst/>
            <a:ahLst/>
            <a:cxnLst/>
            <a:rect r="r" b="b" t="t" l="l"/>
            <a:pathLst>
              <a:path h="1740726" w="3251162">
                <a:moveTo>
                  <a:pt x="0" y="0"/>
                </a:moveTo>
                <a:lnTo>
                  <a:pt x="3251161" y="0"/>
                </a:lnTo>
                <a:lnTo>
                  <a:pt x="3251161" y="1740726"/>
                </a:lnTo>
                <a:lnTo>
                  <a:pt x="0" y="17407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62754" y="8155099"/>
            <a:ext cx="416708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RoxboroughCF"/>
              </a:rPr>
              <a:t>DONATE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42110"/>
            <a:ext cx="18288000" cy="7002780"/>
          </a:xfrm>
          <a:custGeom>
            <a:avLst/>
            <a:gdLst/>
            <a:ahLst/>
            <a:cxnLst/>
            <a:rect r="r" b="b" t="t" l="l"/>
            <a:pathLst>
              <a:path h="7002780" w="18288000">
                <a:moveTo>
                  <a:pt x="0" y="0"/>
                </a:moveTo>
                <a:lnTo>
                  <a:pt x="18288000" y="0"/>
                </a:lnTo>
                <a:lnTo>
                  <a:pt x="18288000" y="7002780"/>
                </a:lnTo>
                <a:lnTo>
                  <a:pt x="0" y="70027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DAFHhacZuAI</dc:identifier>
  <dcterms:modified xsi:type="dcterms:W3CDTF">2011-08-01T06:04:30Z</dcterms:modified>
  <cp:revision>1</cp:revision>
  <dc:title>https://www.canva.com/design/DAFHgQoB_vU/F7Fay7MofDqxeT7BNZficA/view?utm_content=DAFHgQoB_vU&amp;utm_campaign=designshare&amp;utm_medium=link&amp;utm_source=homepage_design_menu</dc:title>
</cp:coreProperties>
</file>