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68" r:id="rId2"/>
    <p:sldId id="368" r:id="rId3"/>
    <p:sldId id="392" r:id="rId4"/>
    <p:sldId id="388" r:id="rId5"/>
    <p:sldId id="389" r:id="rId6"/>
    <p:sldId id="390" r:id="rId7"/>
    <p:sldId id="391" r:id="rId8"/>
    <p:sldId id="402" r:id="rId9"/>
    <p:sldId id="335" r:id="rId10"/>
    <p:sldId id="334" r:id="rId11"/>
    <p:sldId id="370" r:id="rId12"/>
    <p:sldId id="393" r:id="rId13"/>
    <p:sldId id="272" r:id="rId14"/>
    <p:sldId id="381" r:id="rId15"/>
    <p:sldId id="375" r:id="rId16"/>
    <p:sldId id="352" r:id="rId17"/>
    <p:sldId id="376" r:id="rId18"/>
    <p:sldId id="377" r:id="rId19"/>
    <p:sldId id="378" r:id="rId20"/>
    <p:sldId id="379" r:id="rId21"/>
    <p:sldId id="380" r:id="rId22"/>
    <p:sldId id="338" r:id="rId23"/>
    <p:sldId id="401" r:id="rId24"/>
    <p:sldId id="340" r:id="rId25"/>
    <p:sldId id="339" r:id="rId26"/>
    <p:sldId id="369" r:id="rId27"/>
    <p:sldId id="394" r:id="rId28"/>
    <p:sldId id="395" r:id="rId29"/>
    <p:sldId id="396" r:id="rId30"/>
    <p:sldId id="371" r:id="rId31"/>
    <p:sldId id="398" r:id="rId32"/>
    <p:sldId id="403" r:id="rId33"/>
    <p:sldId id="329" r:id="rId34"/>
    <p:sldId id="400" r:id="rId35"/>
    <p:sldId id="330" r:id="rId36"/>
    <p:sldId id="354" r:id="rId37"/>
    <p:sldId id="367" r:id="rId38"/>
  </p:sldIdLst>
  <p:sldSz cx="12192000" cy="6858000"/>
  <p:notesSz cx="7315200" cy="9601200"/>
  <p:embeddedFontLst>
    <p:embeddedFont>
      <p:font typeface="Calibri" panose="020F0502020204030204" pitchFamily="34" charset="0"/>
      <p:regular r:id="rId41"/>
      <p:bold r:id="rId42"/>
      <p:italic r:id="rId43"/>
      <p:boldItalic r:id="rId44"/>
    </p:embeddedFont>
    <p:embeddedFont>
      <p:font typeface="DengXian" panose="02010600030101010101" pitchFamily="2" charset="-122"/>
      <p:regular r:id="rId45"/>
      <p:bold r:id="rId46"/>
    </p:embeddedFont>
    <p:embeddedFont>
      <p:font typeface="Modern Love Caps" panose="04070805081001020A01" pitchFamily="82" charset="0"/>
      <p:regular r:id="rId47"/>
    </p:embeddedFont>
    <p:embeddedFont>
      <p:font typeface="Trebuchet MS" panose="020B060302020202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BFDE615-94B8-4CCC-9F0F-C8FA17088044}">
          <p14:sldIdLst>
            <p14:sldId id="268"/>
          </p14:sldIdLst>
        </p14:section>
        <p14:section name="Welcome and Introduction" id="{DCAAFD4B-E287-4C3D-AA0E-6D27C5BB925D}">
          <p14:sldIdLst/>
        </p14:section>
        <p14:section name="Overview" id="{44DC202C-B25C-4E92-9B8E-0AED78B9F2C9}">
          <p14:sldIdLst>
            <p14:sldId id="368"/>
            <p14:sldId id="392"/>
            <p14:sldId id="388"/>
            <p14:sldId id="389"/>
            <p14:sldId id="390"/>
            <p14:sldId id="391"/>
            <p14:sldId id="402"/>
            <p14:sldId id="335"/>
            <p14:sldId id="334"/>
          </p14:sldIdLst>
        </p14:section>
        <p14:section name="Request Ballot" id="{0A1D94C9-2F7A-4624-BBF4-F59286B0A180}">
          <p14:sldIdLst>
            <p14:sldId id="370"/>
            <p14:sldId id="393"/>
            <p14:sldId id="272"/>
            <p14:sldId id="381"/>
            <p14:sldId id="375"/>
            <p14:sldId id="352"/>
            <p14:sldId id="376"/>
            <p14:sldId id="377"/>
            <p14:sldId id="378"/>
            <p14:sldId id="379"/>
            <p14:sldId id="380"/>
            <p14:sldId id="338"/>
            <p14:sldId id="401"/>
            <p14:sldId id="340"/>
            <p14:sldId id="339"/>
          </p14:sldIdLst>
        </p14:section>
        <p14:section name="Receive &amp; Return Ballot" id="{B417CC89-934C-4054-BCB1-03A41CE907E8}">
          <p14:sldIdLst>
            <p14:sldId id="369"/>
            <p14:sldId id="394"/>
            <p14:sldId id="395"/>
            <p14:sldId id="396"/>
          </p14:sldIdLst>
        </p14:section>
        <p14:section name="Volunteer Opportunities" id="{4FB046C5-B4A5-438E-A90C-6C81C6A055DA}">
          <p14:sldIdLst>
            <p14:sldId id="371"/>
            <p14:sldId id="398"/>
            <p14:sldId id="403"/>
            <p14:sldId id="329"/>
            <p14:sldId id="400"/>
            <p14:sldId id="330"/>
            <p14:sldId id="354"/>
          </p14:sldIdLst>
        </p14:section>
        <p14:section name="Wrap Up &amp; Final Questions" id="{093364B4-03D9-4D2F-AD32-5F4562716FD9}">
          <p14:sldIdLst>
            <p14:sldId id="367"/>
          </p14:sldIdLst>
        </p14:section>
      </p14:sectionLst>
    </p:ex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5BABF3"/>
    <a:srgbClr val="FFFFCC"/>
    <a:srgbClr val="052569"/>
    <a:srgbClr val="FF9999"/>
    <a:srgbClr val="253562"/>
    <a:srgbClr val="C00000"/>
    <a:srgbClr val="CC66FF"/>
    <a:srgbClr val="00B050"/>
    <a:srgbClr val="0E4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1633" autoAdjust="0"/>
  </p:normalViewPr>
  <p:slideViewPr>
    <p:cSldViewPr snapToGrid="0">
      <p:cViewPr varScale="1">
        <p:scale>
          <a:sx n="59" d="100"/>
          <a:sy n="59" d="100"/>
        </p:scale>
        <p:origin x="936" y="60"/>
      </p:cViewPr>
      <p:guideLst>
        <p:guide orient="horz" pos="2424"/>
        <p:guide pos="3840"/>
      </p:guideLst>
    </p:cSldViewPr>
  </p:slideViewPr>
  <p:notesTextViewPr>
    <p:cViewPr>
      <p:scale>
        <a:sx n="150" d="100"/>
        <a:sy n="150" d="100"/>
      </p:scale>
      <p:origin x="0" y="0"/>
    </p:cViewPr>
  </p:notesTextViewPr>
  <p:sorterViewPr>
    <p:cViewPr>
      <p:scale>
        <a:sx n="100" d="100"/>
        <a:sy n="100" d="100"/>
      </p:scale>
      <p:origin x="0" y="-18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EBAF7-CEB8-49A2-8B22-CB4F607B719A}" type="doc">
      <dgm:prSet loTypeId="urn:microsoft.com/office/officeart/2005/8/layout/process1" loCatId="process" qsTypeId="urn:microsoft.com/office/officeart/2005/8/quickstyle/simple1" qsCatId="simple" csTypeId="urn:microsoft.com/office/officeart/2005/8/colors/accent0_2" csCatId="mainScheme" phldr="1"/>
      <dgm:spPr/>
    </dgm:pt>
    <dgm:pt modelId="{023C1FE2-1BBF-4DBB-AB3A-75A12E6D720C}">
      <dgm:prSet phldrT="[Text]"/>
      <dgm:spPr/>
      <dgm:t>
        <a:bodyPr/>
        <a:lstStyle/>
        <a:p>
          <a:r>
            <a:rPr lang="en-US" dirty="0"/>
            <a:t>Request Ballot</a:t>
          </a:r>
        </a:p>
      </dgm:t>
    </dgm:pt>
    <dgm:pt modelId="{85A18146-0EDF-404A-9366-E952E18AD5AC}" type="parTrans" cxnId="{D9B27BB0-1574-414B-A81A-3219B0E79E52}">
      <dgm:prSet/>
      <dgm:spPr/>
      <dgm:t>
        <a:bodyPr/>
        <a:lstStyle/>
        <a:p>
          <a:endParaRPr lang="en-US"/>
        </a:p>
      </dgm:t>
    </dgm:pt>
    <dgm:pt modelId="{4036820D-353F-461A-A2EB-74CF506B2E3F}" type="sibTrans" cxnId="{D9B27BB0-1574-414B-A81A-3219B0E79E52}">
      <dgm:prSet/>
      <dgm:spPr/>
      <dgm:t>
        <a:bodyPr/>
        <a:lstStyle/>
        <a:p>
          <a:endParaRPr lang="en-US"/>
        </a:p>
      </dgm:t>
    </dgm:pt>
    <dgm:pt modelId="{C213937E-23DD-48F8-9A68-03AED5AFA170}">
      <dgm:prSet phldrT="[Text]"/>
      <dgm:spPr/>
      <dgm:t>
        <a:bodyPr/>
        <a:lstStyle/>
        <a:p>
          <a:r>
            <a:rPr lang="en-US" dirty="0"/>
            <a:t>Receive Ballot</a:t>
          </a:r>
        </a:p>
      </dgm:t>
    </dgm:pt>
    <dgm:pt modelId="{DCF49FF7-531D-4009-9A21-CB2C6A6FA8F4}" type="parTrans" cxnId="{BDAD8EAB-8BC8-4864-8162-0C5EEE488A16}">
      <dgm:prSet/>
      <dgm:spPr/>
      <dgm:t>
        <a:bodyPr/>
        <a:lstStyle/>
        <a:p>
          <a:endParaRPr lang="en-US"/>
        </a:p>
      </dgm:t>
    </dgm:pt>
    <dgm:pt modelId="{A5808B5A-6BA9-41E0-B9B6-1A5C25E92167}" type="sibTrans" cxnId="{BDAD8EAB-8BC8-4864-8162-0C5EEE488A16}">
      <dgm:prSet/>
      <dgm:spPr/>
      <dgm:t>
        <a:bodyPr/>
        <a:lstStyle/>
        <a:p>
          <a:endParaRPr lang="en-US"/>
        </a:p>
      </dgm:t>
    </dgm:pt>
    <dgm:pt modelId="{1E1D6097-A35E-4553-9B51-EEB2DA95EA05}">
      <dgm:prSet phldrT="[Text]"/>
      <dgm:spPr/>
      <dgm:t>
        <a:bodyPr/>
        <a:lstStyle/>
        <a:p>
          <a:r>
            <a:rPr lang="en-US" dirty="0"/>
            <a:t>Return Ballot</a:t>
          </a:r>
        </a:p>
      </dgm:t>
    </dgm:pt>
    <dgm:pt modelId="{C17095C1-CAEA-4832-9DCE-BAAFE071966C}" type="parTrans" cxnId="{67163CA3-85D2-4D87-9C36-3AF022493CF5}">
      <dgm:prSet/>
      <dgm:spPr/>
      <dgm:t>
        <a:bodyPr/>
        <a:lstStyle/>
        <a:p>
          <a:endParaRPr lang="en-US"/>
        </a:p>
      </dgm:t>
    </dgm:pt>
    <dgm:pt modelId="{DF4A9FD2-4A41-4168-B891-08A3A0B53B84}" type="sibTrans" cxnId="{67163CA3-85D2-4D87-9C36-3AF022493CF5}">
      <dgm:prSet/>
      <dgm:spPr/>
      <dgm:t>
        <a:bodyPr/>
        <a:lstStyle/>
        <a:p>
          <a:endParaRPr lang="en-US"/>
        </a:p>
      </dgm:t>
    </dgm:pt>
    <dgm:pt modelId="{333CD412-FBBC-40DE-AFDA-B8CD4B286317}" type="pres">
      <dgm:prSet presAssocID="{352EBAF7-CEB8-49A2-8B22-CB4F607B719A}" presName="Name0" presStyleCnt="0">
        <dgm:presLayoutVars>
          <dgm:dir/>
          <dgm:resizeHandles val="exact"/>
        </dgm:presLayoutVars>
      </dgm:prSet>
      <dgm:spPr/>
    </dgm:pt>
    <dgm:pt modelId="{82BE7753-82F8-4DC5-A899-0A39B0D6870A}" type="pres">
      <dgm:prSet presAssocID="{023C1FE2-1BBF-4DBB-AB3A-75A12E6D720C}" presName="node" presStyleLbl="node1" presStyleIdx="0" presStyleCnt="3">
        <dgm:presLayoutVars>
          <dgm:bulletEnabled val="1"/>
        </dgm:presLayoutVars>
      </dgm:prSet>
      <dgm:spPr/>
    </dgm:pt>
    <dgm:pt modelId="{D3AAE57E-2A8E-4EA1-8DE1-F2101BFB5071}" type="pres">
      <dgm:prSet presAssocID="{4036820D-353F-461A-A2EB-74CF506B2E3F}" presName="sibTrans" presStyleLbl="sibTrans2D1" presStyleIdx="0" presStyleCnt="2"/>
      <dgm:spPr/>
    </dgm:pt>
    <dgm:pt modelId="{37EB0384-4FC0-4C07-A50C-CF354B8B890A}" type="pres">
      <dgm:prSet presAssocID="{4036820D-353F-461A-A2EB-74CF506B2E3F}" presName="connectorText" presStyleLbl="sibTrans2D1" presStyleIdx="0" presStyleCnt="2"/>
      <dgm:spPr/>
    </dgm:pt>
    <dgm:pt modelId="{EE69B7EE-1672-472C-A6A3-0B4245E27CC2}" type="pres">
      <dgm:prSet presAssocID="{C213937E-23DD-48F8-9A68-03AED5AFA170}" presName="node" presStyleLbl="node1" presStyleIdx="1" presStyleCnt="3">
        <dgm:presLayoutVars>
          <dgm:bulletEnabled val="1"/>
        </dgm:presLayoutVars>
      </dgm:prSet>
      <dgm:spPr/>
    </dgm:pt>
    <dgm:pt modelId="{5CED1197-B497-4EEB-B812-6C74C5D8DDAA}" type="pres">
      <dgm:prSet presAssocID="{A5808B5A-6BA9-41E0-B9B6-1A5C25E92167}" presName="sibTrans" presStyleLbl="sibTrans2D1" presStyleIdx="1" presStyleCnt="2"/>
      <dgm:spPr/>
    </dgm:pt>
    <dgm:pt modelId="{8C2869B3-D7A0-4A5D-BED2-2CF7A8037C77}" type="pres">
      <dgm:prSet presAssocID="{A5808B5A-6BA9-41E0-B9B6-1A5C25E92167}" presName="connectorText" presStyleLbl="sibTrans2D1" presStyleIdx="1" presStyleCnt="2"/>
      <dgm:spPr/>
    </dgm:pt>
    <dgm:pt modelId="{4C32E232-F4D5-42C2-9D96-C657649CB255}" type="pres">
      <dgm:prSet presAssocID="{1E1D6097-A35E-4553-9B51-EEB2DA95EA05}" presName="node" presStyleLbl="node1" presStyleIdx="2" presStyleCnt="3">
        <dgm:presLayoutVars>
          <dgm:bulletEnabled val="1"/>
        </dgm:presLayoutVars>
      </dgm:prSet>
      <dgm:spPr/>
    </dgm:pt>
  </dgm:ptLst>
  <dgm:cxnLst>
    <dgm:cxn modelId="{B21C521A-8DBB-4850-BCAA-DEAFD99A2237}" type="presOf" srcId="{A5808B5A-6BA9-41E0-B9B6-1A5C25E92167}" destId="{5CED1197-B497-4EEB-B812-6C74C5D8DDAA}" srcOrd="0" destOrd="0" presId="urn:microsoft.com/office/officeart/2005/8/layout/process1"/>
    <dgm:cxn modelId="{0B842927-23C9-453A-B81A-C63BBAF3A328}" type="presOf" srcId="{4036820D-353F-461A-A2EB-74CF506B2E3F}" destId="{37EB0384-4FC0-4C07-A50C-CF354B8B890A}" srcOrd="1" destOrd="0" presId="urn:microsoft.com/office/officeart/2005/8/layout/process1"/>
    <dgm:cxn modelId="{C8A5FB3C-E304-40B8-A763-EEF8EE21C8CE}" type="presOf" srcId="{023C1FE2-1BBF-4DBB-AB3A-75A12E6D720C}" destId="{82BE7753-82F8-4DC5-A899-0A39B0D6870A}" srcOrd="0" destOrd="0" presId="urn:microsoft.com/office/officeart/2005/8/layout/process1"/>
    <dgm:cxn modelId="{B393FD46-0482-47F6-AF1E-A53D1867BFFD}" type="presOf" srcId="{A5808B5A-6BA9-41E0-B9B6-1A5C25E92167}" destId="{8C2869B3-D7A0-4A5D-BED2-2CF7A8037C77}" srcOrd="1" destOrd="0" presId="urn:microsoft.com/office/officeart/2005/8/layout/process1"/>
    <dgm:cxn modelId="{0C9B9176-0349-48A7-B0A2-41F5ED375505}" type="presOf" srcId="{352EBAF7-CEB8-49A2-8B22-CB4F607B719A}" destId="{333CD412-FBBC-40DE-AFDA-B8CD4B286317}" srcOrd="0" destOrd="0" presId="urn:microsoft.com/office/officeart/2005/8/layout/process1"/>
    <dgm:cxn modelId="{67163CA3-85D2-4D87-9C36-3AF022493CF5}" srcId="{352EBAF7-CEB8-49A2-8B22-CB4F607B719A}" destId="{1E1D6097-A35E-4553-9B51-EEB2DA95EA05}" srcOrd="2" destOrd="0" parTransId="{C17095C1-CAEA-4832-9DCE-BAAFE071966C}" sibTransId="{DF4A9FD2-4A41-4168-B891-08A3A0B53B84}"/>
    <dgm:cxn modelId="{BDAD8EAB-8BC8-4864-8162-0C5EEE488A16}" srcId="{352EBAF7-CEB8-49A2-8B22-CB4F607B719A}" destId="{C213937E-23DD-48F8-9A68-03AED5AFA170}" srcOrd="1" destOrd="0" parTransId="{DCF49FF7-531D-4009-9A21-CB2C6A6FA8F4}" sibTransId="{A5808B5A-6BA9-41E0-B9B6-1A5C25E92167}"/>
    <dgm:cxn modelId="{D9B27BB0-1574-414B-A81A-3219B0E79E52}" srcId="{352EBAF7-CEB8-49A2-8B22-CB4F607B719A}" destId="{023C1FE2-1BBF-4DBB-AB3A-75A12E6D720C}" srcOrd="0" destOrd="0" parTransId="{85A18146-0EDF-404A-9366-E952E18AD5AC}" sibTransId="{4036820D-353F-461A-A2EB-74CF506B2E3F}"/>
    <dgm:cxn modelId="{23FCD6B3-1F32-4B91-8B24-7C71EC036929}" type="presOf" srcId="{1E1D6097-A35E-4553-9B51-EEB2DA95EA05}" destId="{4C32E232-F4D5-42C2-9D96-C657649CB255}" srcOrd="0" destOrd="0" presId="urn:microsoft.com/office/officeart/2005/8/layout/process1"/>
    <dgm:cxn modelId="{D2570AB9-7371-4255-AAD5-6967088CDC64}" type="presOf" srcId="{C213937E-23DD-48F8-9A68-03AED5AFA170}" destId="{EE69B7EE-1672-472C-A6A3-0B4245E27CC2}" srcOrd="0" destOrd="0" presId="urn:microsoft.com/office/officeart/2005/8/layout/process1"/>
    <dgm:cxn modelId="{FA455AC9-82CD-4331-A34C-667827C9C1C2}" type="presOf" srcId="{4036820D-353F-461A-A2EB-74CF506B2E3F}" destId="{D3AAE57E-2A8E-4EA1-8DE1-F2101BFB5071}" srcOrd="0" destOrd="0" presId="urn:microsoft.com/office/officeart/2005/8/layout/process1"/>
    <dgm:cxn modelId="{C4EF19D6-9A93-4738-9930-F401E63B02FC}" type="presParOf" srcId="{333CD412-FBBC-40DE-AFDA-B8CD4B286317}" destId="{82BE7753-82F8-4DC5-A899-0A39B0D6870A}" srcOrd="0" destOrd="0" presId="urn:microsoft.com/office/officeart/2005/8/layout/process1"/>
    <dgm:cxn modelId="{8AA604F1-F3F1-4EF1-BBB2-1F15CFF48F72}" type="presParOf" srcId="{333CD412-FBBC-40DE-AFDA-B8CD4B286317}" destId="{D3AAE57E-2A8E-4EA1-8DE1-F2101BFB5071}" srcOrd="1" destOrd="0" presId="urn:microsoft.com/office/officeart/2005/8/layout/process1"/>
    <dgm:cxn modelId="{7DEF1016-E082-462D-9172-CD3F34EAF974}" type="presParOf" srcId="{D3AAE57E-2A8E-4EA1-8DE1-F2101BFB5071}" destId="{37EB0384-4FC0-4C07-A50C-CF354B8B890A}" srcOrd="0" destOrd="0" presId="urn:microsoft.com/office/officeart/2005/8/layout/process1"/>
    <dgm:cxn modelId="{2BEAA65B-5D31-4914-83FC-95B3F6772CB7}" type="presParOf" srcId="{333CD412-FBBC-40DE-AFDA-B8CD4B286317}" destId="{EE69B7EE-1672-472C-A6A3-0B4245E27CC2}" srcOrd="2" destOrd="0" presId="urn:microsoft.com/office/officeart/2005/8/layout/process1"/>
    <dgm:cxn modelId="{FA271F56-98E6-4C04-90DB-B5E9499653F3}" type="presParOf" srcId="{333CD412-FBBC-40DE-AFDA-B8CD4B286317}" destId="{5CED1197-B497-4EEB-B812-6C74C5D8DDAA}" srcOrd="3" destOrd="0" presId="urn:microsoft.com/office/officeart/2005/8/layout/process1"/>
    <dgm:cxn modelId="{121397E6-A2E4-46E7-8991-0840206E18F4}" type="presParOf" srcId="{5CED1197-B497-4EEB-B812-6C74C5D8DDAA}" destId="{8C2869B3-D7A0-4A5D-BED2-2CF7A8037C77}" srcOrd="0" destOrd="0" presId="urn:microsoft.com/office/officeart/2005/8/layout/process1"/>
    <dgm:cxn modelId="{F8DC81E0-DB1E-4621-9DBA-31357ABF6379}" type="presParOf" srcId="{333CD412-FBBC-40DE-AFDA-B8CD4B286317}" destId="{4C32E232-F4D5-42C2-9D96-C657649CB2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EF31A-2A52-4096-BCD9-EA40488E5784}"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6D12F9BC-090F-4064-B75B-64C7CEC7DB03}">
      <dgm:prSet phldrT="[Text]"/>
      <dgm:spPr>
        <a:solidFill>
          <a:schemeClr val="bg1"/>
        </a:solidFill>
      </dgm:spPr>
      <dgm:t>
        <a:bodyPr/>
        <a:lstStyle/>
        <a:p>
          <a:r>
            <a:rPr lang="en-US" dirty="0">
              <a:solidFill>
                <a:schemeClr val="tx1"/>
              </a:solidFill>
              <a:latin typeface="Modern Love Caps" panose="04070805081001020A01" pitchFamily="82" charset="0"/>
            </a:rPr>
            <a:t>Am I registered to vote?</a:t>
          </a:r>
        </a:p>
      </dgm:t>
    </dgm:pt>
    <dgm:pt modelId="{F01A8436-FE56-41EC-93F2-2A3869409DF0}" type="parTrans" cxnId="{01A63D14-955E-4F9E-89C7-2492FA029B09}">
      <dgm:prSet/>
      <dgm:spPr/>
      <dgm:t>
        <a:bodyPr/>
        <a:lstStyle/>
        <a:p>
          <a:endParaRPr lang="en-US"/>
        </a:p>
      </dgm:t>
    </dgm:pt>
    <dgm:pt modelId="{6407A728-570C-459C-AEC0-040C25FF5173}" type="sibTrans" cxnId="{01A63D14-955E-4F9E-89C7-2492FA029B09}">
      <dgm:prSet/>
      <dgm:spPr/>
      <dgm:t>
        <a:bodyPr/>
        <a:lstStyle/>
        <a:p>
          <a:endParaRPr lang="en-US"/>
        </a:p>
      </dgm:t>
    </dgm:pt>
    <dgm:pt modelId="{58392A3C-481E-450C-8615-31D3575C25BC}">
      <dgm:prSet/>
      <dgm:spPr>
        <a:solidFill>
          <a:schemeClr val="bg1"/>
        </a:solidFill>
      </dgm:spPr>
      <dgm:t>
        <a:bodyPr/>
        <a:lstStyle/>
        <a:p>
          <a:r>
            <a:rPr lang="en-US" dirty="0">
              <a:solidFill>
                <a:schemeClr val="tx1"/>
              </a:solidFill>
              <a:latin typeface="Modern Love Caps" panose="04070805081001020A01" pitchFamily="82" charset="0"/>
            </a:rPr>
            <a:t>Was my FPCA processed?</a:t>
          </a:r>
        </a:p>
      </dgm:t>
    </dgm:pt>
    <dgm:pt modelId="{37DA7A55-419F-4E86-ADBF-9F0A7B980B61}" type="parTrans" cxnId="{8D2FAA2E-9B6A-4414-9E20-721A1632F744}">
      <dgm:prSet/>
      <dgm:spPr/>
      <dgm:t>
        <a:bodyPr/>
        <a:lstStyle/>
        <a:p>
          <a:endParaRPr lang="en-US"/>
        </a:p>
      </dgm:t>
    </dgm:pt>
    <dgm:pt modelId="{196ABCD0-EA8F-4C63-98B6-6840B7AD2A17}" type="sibTrans" cxnId="{8D2FAA2E-9B6A-4414-9E20-721A1632F744}">
      <dgm:prSet/>
      <dgm:spPr/>
      <dgm:t>
        <a:bodyPr/>
        <a:lstStyle/>
        <a:p>
          <a:endParaRPr lang="en-US"/>
        </a:p>
      </dgm:t>
    </dgm:pt>
    <dgm:pt modelId="{BFA4EFE8-08C1-4892-8A5C-F0BCAC011016}">
      <dgm:prSet/>
      <dgm:spPr>
        <a:solidFill>
          <a:schemeClr val="bg1"/>
        </a:solidFill>
      </dgm:spPr>
      <dgm:t>
        <a:bodyPr/>
        <a:lstStyle/>
        <a:p>
          <a:r>
            <a:rPr lang="en-US" dirty="0">
              <a:solidFill>
                <a:schemeClr val="tx1"/>
              </a:solidFill>
              <a:latin typeface="Modern Love Caps" panose="04070805081001020A01" pitchFamily="82" charset="0"/>
            </a:rPr>
            <a:t>Was my ballot sent to me?</a:t>
          </a:r>
        </a:p>
      </dgm:t>
    </dgm:pt>
    <dgm:pt modelId="{14B9E84B-6E14-4A3B-9328-EF1A78406619}" type="parTrans" cxnId="{72EBF8C3-C1E2-4D0C-B8DE-E25EFDEC8A89}">
      <dgm:prSet/>
      <dgm:spPr/>
      <dgm:t>
        <a:bodyPr/>
        <a:lstStyle/>
        <a:p>
          <a:endParaRPr lang="en-US"/>
        </a:p>
      </dgm:t>
    </dgm:pt>
    <dgm:pt modelId="{0993209C-8A80-4EED-8ADA-80CB1940D3C6}" type="sibTrans" cxnId="{72EBF8C3-C1E2-4D0C-B8DE-E25EFDEC8A89}">
      <dgm:prSet/>
      <dgm:spPr/>
      <dgm:t>
        <a:bodyPr/>
        <a:lstStyle/>
        <a:p>
          <a:endParaRPr lang="en-US"/>
        </a:p>
      </dgm:t>
    </dgm:pt>
    <dgm:pt modelId="{DD9D9BFB-8136-43FD-A09F-0055989DDD16}">
      <dgm:prSet/>
      <dgm:spPr>
        <a:solidFill>
          <a:schemeClr val="bg1"/>
        </a:solidFill>
      </dgm:spPr>
      <dgm:t>
        <a:bodyPr/>
        <a:lstStyle/>
        <a:p>
          <a:r>
            <a:rPr lang="en-US" dirty="0">
              <a:solidFill>
                <a:schemeClr val="tx1"/>
              </a:solidFill>
              <a:latin typeface="Modern Love Caps" panose="04070805081001020A01" pitchFamily="82" charset="0"/>
            </a:rPr>
            <a:t>Was my voted ballot received?</a:t>
          </a:r>
        </a:p>
      </dgm:t>
    </dgm:pt>
    <dgm:pt modelId="{D1DE5CCA-9584-49ED-B039-EB59133184B4}" type="parTrans" cxnId="{1F9805A6-902D-48CE-8E4C-6A92A57B91EE}">
      <dgm:prSet/>
      <dgm:spPr/>
      <dgm:t>
        <a:bodyPr/>
        <a:lstStyle/>
        <a:p>
          <a:endParaRPr lang="en-US"/>
        </a:p>
      </dgm:t>
    </dgm:pt>
    <dgm:pt modelId="{5E6E3492-0508-449F-971E-01C1EF2E79BA}" type="sibTrans" cxnId="{1F9805A6-902D-48CE-8E4C-6A92A57B91EE}">
      <dgm:prSet/>
      <dgm:spPr/>
      <dgm:t>
        <a:bodyPr/>
        <a:lstStyle/>
        <a:p>
          <a:endParaRPr lang="en-US"/>
        </a:p>
      </dgm:t>
    </dgm:pt>
    <dgm:pt modelId="{6429E98C-F1D9-4688-987D-71816D35AC6E}" type="pres">
      <dgm:prSet presAssocID="{3A8EF31A-2A52-4096-BCD9-EA40488E5784}" presName="diagram" presStyleCnt="0">
        <dgm:presLayoutVars>
          <dgm:dir/>
          <dgm:resizeHandles val="exact"/>
        </dgm:presLayoutVars>
      </dgm:prSet>
      <dgm:spPr/>
    </dgm:pt>
    <dgm:pt modelId="{7C19A7E0-61AA-4D45-9770-854DB2DFB6D1}" type="pres">
      <dgm:prSet presAssocID="{6D12F9BC-090F-4064-B75B-64C7CEC7DB03}" presName="node" presStyleLbl="node1" presStyleIdx="0" presStyleCnt="4">
        <dgm:presLayoutVars>
          <dgm:bulletEnabled val="1"/>
        </dgm:presLayoutVars>
      </dgm:prSet>
      <dgm:spPr/>
    </dgm:pt>
    <dgm:pt modelId="{3B7B8097-6F31-4431-B5AB-434840DECB57}" type="pres">
      <dgm:prSet presAssocID="{6407A728-570C-459C-AEC0-040C25FF5173}" presName="sibTrans" presStyleCnt="0"/>
      <dgm:spPr/>
    </dgm:pt>
    <dgm:pt modelId="{C5954898-01F7-4E5F-8F31-990ECFBD42DD}" type="pres">
      <dgm:prSet presAssocID="{58392A3C-481E-450C-8615-31D3575C25BC}" presName="node" presStyleLbl="node1" presStyleIdx="1" presStyleCnt="4">
        <dgm:presLayoutVars>
          <dgm:bulletEnabled val="1"/>
        </dgm:presLayoutVars>
      </dgm:prSet>
      <dgm:spPr/>
    </dgm:pt>
    <dgm:pt modelId="{E8E1CCF9-C4D3-4637-91F4-EE5F33F7A6FE}" type="pres">
      <dgm:prSet presAssocID="{196ABCD0-EA8F-4C63-98B6-6840B7AD2A17}" presName="sibTrans" presStyleCnt="0"/>
      <dgm:spPr/>
    </dgm:pt>
    <dgm:pt modelId="{5CBD884B-5E6A-4536-9421-6629EA4248E2}" type="pres">
      <dgm:prSet presAssocID="{BFA4EFE8-08C1-4892-8A5C-F0BCAC011016}" presName="node" presStyleLbl="node1" presStyleIdx="2" presStyleCnt="4">
        <dgm:presLayoutVars>
          <dgm:bulletEnabled val="1"/>
        </dgm:presLayoutVars>
      </dgm:prSet>
      <dgm:spPr/>
    </dgm:pt>
    <dgm:pt modelId="{D2B29E9F-3159-4B9E-9B0F-5011641724CC}" type="pres">
      <dgm:prSet presAssocID="{0993209C-8A80-4EED-8ADA-80CB1940D3C6}" presName="sibTrans" presStyleCnt="0"/>
      <dgm:spPr/>
    </dgm:pt>
    <dgm:pt modelId="{00A2BA53-BC6B-410E-B018-5FC3FD5B3E83}" type="pres">
      <dgm:prSet presAssocID="{DD9D9BFB-8136-43FD-A09F-0055989DDD16}" presName="node" presStyleLbl="node1" presStyleIdx="3" presStyleCnt="4">
        <dgm:presLayoutVars>
          <dgm:bulletEnabled val="1"/>
        </dgm:presLayoutVars>
      </dgm:prSet>
      <dgm:spPr/>
    </dgm:pt>
  </dgm:ptLst>
  <dgm:cxnLst>
    <dgm:cxn modelId="{401B0801-2E80-46AA-9372-0296A8EC6B2F}" type="presOf" srcId="{BFA4EFE8-08C1-4892-8A5C-F0BCAC011016}" destId="{5CBD884B-5E6A-4536-9421-6629EA4248E2}" srcOrd="0" destOrd="0" presId="urn:microsoft.com/office/officeart/2005/8/layout/default"/>
    <dgm:cxn modelId="{01A63D14-955E-4F9E-89C7-2492FA029B09}" srcId="{3A8EF31A-2A52-4096-BCD9-EA40488E5784}" destId="{6D12F9BC-090F-4064-B75B-64C7CEC7DB03}" srcOrd="0" destOrd="0" parTransId="{F01A8436-FE56-41EC-93F2-2A3869409DF0}" sibTransId="{6407A728-570C-459C-AEC0-040C25FF5173}"/>
    <dgm:cxn modelId="{E7229717-4902-4AEB-83CD-EC7344866E0B}" type="presOf" srcId="{6D12F9BC-090F-4064-B75B-64C7CEC7DB03}" destId="{7C19A7E0-61AA-4D45-9770-854DB2DFB6D1}" srcOrd="0" destOrd="0" presId="urn:microsoft.com/office/officeart/2005/8/layout/default"/>
    <dgm:cxn modelId="{8D2FAA2E-9B6A-4414-9E20-721A1632F744}" srcId="{3A8EF31A-2A52-4096-BCD9-EA40488E5784}" destId="{58392A3C-481E-450C-8615-31D3575C25BC}" srcOrd="1" destOrd="0" parTransId="{37DA7A55-419F-4E86-ADBF-9F0A7B980B61}" sibTransId="{196ABCD0-EA8F-4C63-98B6-6840B7AD2A17}"/>
    <dgm:cxn modelId="{36E7584B-76AD-4106-A24E-714005009ED4}" type="presOf" srcId="{58392A3C-481E-450C-8615-31D3575C25BC}" destId="{C5954898-01F7-4E5F-8F31-990ECFBD42DD}" srcOrd="0" destOrd="0" presId="urn:microsoft.com/office/officeart/2005/8/layout/default"/>
    <dgm:cxn modelId="{1F9805A6-902D-48CE-8E4C-6A92A57B91EE}" srcId="{3A8EF31A-2A52-4096-BCD9-EA40488E5784}" destId="{DD9D9BFB-8136-43FD-A09F-0055989DDD16}" srcOrd="3" destOrd="0" parTransId="{D1DE5CCA-9584-49ED-B039-EB59133184B4}" sibTransId="{5E6E3492-0508-449F-971E-01C1EF2E79BA}"/>
    <dgm:cxn modelId="{9284E5AC-62BE-445C-BBA9-C789DB14A927}" type="presOf" srcId="{3A8EF31A-2A52-4096-BCD9-EA40488E5784}" destId="{6429E98C-F1D9-4688-987D-71816D35AC6E}" srcOrd="0" destOrd="0" presId="urn:microsoft.com/office/officeart/2005/8/layout/default"/>
    <dgm:cxn modelId="{72EBF8C3-C1E2-4D0C-B8DE-E25EFDEC8A89}" srcId="{3A8EF31A-2A52-4096-BCD9-EA40488E5784}" destId="{BFA4EFE8-08C1-4892-8A5C-F0BCAC011016}" srcOrd="2" destOrd="0" parTransId="{14B9E84B-6E14-4A3B-9328-EF1A78406619}" sibTransId="{0993209C-8A80-4EED-8ADA-80CB1940D3C6}"/>
    <dgm:cxn modelId="{5AA84DE6-E248-48FE-94CC-4D5702EDB0B5}" type="presOf" srcId="{DD9D9BFB-8136-43FD-A09F-0055989DDD16}" destId="{00A2BA53-BC6B-410E-B018-5FC3FD5B3E83}" srcOrd="0" destOrd="0" presId="urn:microsoft.com/office/officeart/2005/8/layout/default"/>
    <dgm:cxn modelId="{9B7F5DAF-F1CA-41BC-950A-7F55BB076CCB}" type="presParOf" srcId="{6429E98C-F1D9-4688-987D-71816D35AC6E}" destId="{7C19A7E0-61AA-4D45-9770-854DB2DFB6D1}" srcOrd="0" destOrd="0" presId="urn:microsoft.com/office/officeart/2005/8/layout/default"/>
    <dgm:cxn modelId="{12357D3F-E285-4076-8DAC-BC7F65454D69}" type="presParOf" srcId="{6429E98C-F1D9-4688-987D-71816D35AC6E}" destId="{3B7B8097-6F31-4431-B5AB-434840DECB57}" srcOrd="1" destOrd="0" presId="urn:microsoft.com/office/officeart/2005/8/layout/default"/>
    <dgm:cxn modelId="{2947312D-4303-4E8C-9450-B23616401E2C}" type="presParOf" srcId="{6429E98C-F1D9-4688-987D-71816D35AC6E}" destId="{C5954898-01F7-4E5F-8F31-990ECFBD42DD}" srcOrd="2" destOrd="0" presId="urn:microsoft.com/office/officeart/2005/8/layout/default"/>
    <dgm:cxn modelId="{860537E9-76DF-45B0-BD18-F3C790EB2B48}" type="presParOf" srcId="{6429E98C-F1D9-4688-987D-71816D35AC6E}" destId="{E8E1CCF9-C4D3-4637-91F4-EE5F33F7A6FE}" srcOrd="3" destOrd="0" presId="urn:microsoft.com/office/officeart/2005/8/layout/default"/>
    <dgm:cxn modelId="{BE47C33C-3278-4BD5-B1E1-3F95C22A596F}" type="presParOf" srcId="{6429E98C-F1D9-4688-987D-71816D35AC6E}" destId="{5CBD884B-5E6A-4536-9421-6629EA4248E2}" srcOrd="4" destOrd="0" presId="urn:microsoft.com/office/officeart/2005/8/layout/default"/>
    <dgm:cxn modelId="{1A5BF00B-4C8F-4FED-BC47-5AE5D6373EB9}" type="presParOf" srcId="{6429E98C-F1D9-4688-987D-71816D35AC6E}" destId="{D2B29E9F-3159-4B9E-9B0F-5011641724CC}" srcOrd="5" destOrd="0" presId="urn:microsoft.com/office/officeart/2005/8/layout/default"/>
    <dgm:cxn modelId="{56145803-37C0-4D11-BBB3-2B1AEA6CA84F}" type="presParOf" srcId="{6429E98C-F1D9-4688-987D-71816D35AC6E}" destId="{00A2BA53-BC6B-410E-B018-5FC3FD5B3E8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2EBAF7-CEB8-49A2-8B22-CB4F607B719A}" type="doc">
      <dgm:prSet loTypeId="urn:microsoft.com/office/officeart/2005/8/layout/process1" loCatId="process" qsTypeId="urn:microsoft.com/office/officeart/2005/8/quickstyle/simple1" qsCatId="simple" csTypeId="urn:microsoft.com/office/officeart/2005/8/colors/accent0_2" csCatId="mainScheme" phldr="1"/>
      <dgm:spPr/>
    </dgm:pt>
    <dgm:pt modelId="{023C1FE2-1BBF-4DBB-AB3A-75A12E6D720C}">
      <dgm:prSet phldrT="[Text]"/>
      <dgm:spPr>
        <a:solidFill>
          <a:schemeClr val="accent5">
            <a:lumMod val="40000"/>
            <a:lumOff val="60000"/>
          </a:schemeClr>
        </a:solidFill>
      </dgm:spPr>
      <dgm:t>
        <a:bodyPr/>
        <a:lstStyle/>
        <a:p>
          <a:r>
            <a:rPr lang="en-US" dirty="0"/>
            <a:t>Request Ballot</a:t>
          </a:r>
        </a:p>
      </dgm:t>
    </dgm:pt>
    <dgm:pt modelId="{85A18146-0EDF-404A-9366-E952E18AD5AC}" type="parTrans" cxnId="{D9B27BB0-1574-414B-A81A-3219B0E79E52}">
      <dgm:prSet/>
      <dgm:spPr/>
      <dgm:t>
        <a:bodyPr/>
        <a:lstStyle/>
        <a:p>
          <a:endParaRPr lang="en-US"/>
        </a:p>
      </dgm:t>
    </dgm:pt>
    <dgm:pt modelId="{4036820D-353F-461A-A2EB-74CF506B2E3F}" type="sibTrans" cxnId="{D9B27BB0-1574-414B-A81A-3219B0E79E52}">
      <dgm:prSet/>
      <dgm:spPr/>
      <dgm:t>
        <a:bodyPr/>
        <a:lstStyle/>
        <a:p>
          <a:endParaRPr lang="en-US"/>
        </a:p>
      </dgm:t>
    </dgm:pt>
    <dgm:pt modelId="{C213937E-23DD-48F8-9A68-03AED5AFA170}">
      <dgm:prSet phldrT="[Text]"/>
      <dgm:spPr/>
      <dgm:t>
        <a:bodyPr/>
        <a:lstStyle/>
        <a:p>
          <a:r>
            <a:rPr lang="en-US" dirty="0"/>
            <a:t>Receive Ballot</a:t>
          </a:r>
        </a:p>
      </dgm:t>
    </dgm:pt>
    <dgm:pt modelId="{DCF49FF7-531D-4009-9A21-CB2C6A6FA8F4}" type="parTrans" cxnId="{BDAD8EAB-8BC8-4864-8162-0C5EEE488A16}">
      <dgm:prSet/>
      <dgm:spPr/>
      <dgm:t>
        <a:bodyPr/>
        <a:lstStyle/>
        <a:p>
          <a:endParaRPr lang="en-US"/>
        </a:p>
      </dgm:t>
    </dgm:pt>
    <dgm:pt modelId="{A5808B5A-6BA9-41E0-B9B6-1A5C25E92167}" type="sibTrans" cxnId="{BDAD8EAB-8BC8-4864-8162-0C5EEE488A16}">
      <dgm:prSet/>
      <dgm:spPr/>
      <dgm:t>
        <a:bodyPr/>
        <a:lstStyle/>
        <a:p>
          <a:endParaRPr lang="en-US"/>
        </a:p>
      </dgm:t>
    </dgm:pt>
    <dgm:pt modelId="{1E1D6097-A35E-4553-9B51-EEB2DA95EA05}">
      <dgm:prSet phldrT="[Text]"/>
      <dgm:spPr/>
      <dgm:t>
        <a:bodyPr/>
        <a:lstStyle/>
        <a:p>
          <a:r>
            <a:rPr lang="en-US" dirty="0"/>
            <a:t>Return Ballot</a:t>
          </a:r>
        </a:p>
      </dgm:t>
    </dgm:pt>
    <dgm:pt modelId="{C17095C1-CAEA-4832-9DCE-BAAFE071966C}" type="parTrans" cxnId="{67163CA3-85D2-4D87-9C36-3AF022493CF5}">
      <dgm:prSet/>
      <dgm:spPr/>
      <dgm:t>
        <a:bodyPr/>
        <a:lstStyle/>
        <a:p>
          <a:endParaRPr lang="en-US"/>
        </a:p>
      </dgm:t>
    </dgm:pt>
    <dgm:pt modelId="{DF4A9FD2-4A41-4168-B891-08A3A0B53B84}" type="sibTrans" cxnId="{67163CA3-85D2-4D87-9C36-3AF022493CF5}">
      <dgm:prSet/>
      <dgm:spPr/>
      <dgm:t>
        <a:bodyPr/>
        <a:lstStyle/>
        <a:p>
          <a:endParaRPr lang="en-US"/>
        </a:p>
      </dgm:t>
    </dgm:pt>
    <dgm:pt modelId="{333CD412-FBBC-40DE-AFDA-B8CD4B286317}" type="pres">
      <dgm:prSet presAssocID="{352EBAF7-CEB8-49A2-8B22-CB4F607B719A}" presName="Name0" presStyleCnt="0">
        <dgm:presLayoutVars>
          <dgm:dir/>
          <dgm:resizeHandles val="exact"/>
        </dgm:presLayoutVars>
      </dgm:prSet>
      <dgm:spPr/>
    </dgm:pt>
    <dgm:pt modelId="{82BE7753-82F8-4DC5-A899-0A39B0D6870A}" type="pres">
      <dgm:prSet presAssocID="{023C1FE2-1BBF-4DBB-AB3A-75A12E6D720C}" presName="node" presStyleLbl="node1" presStyleIdx="0" presStyleCnt="3">
        <dgm:presLayoutVars>
          <dgm:bulletEnabled val="1"/>
        </dgm:presLayoutVars>
      </dgm:prSet>
      <dgm:spPr/>
    </dgm:pt>
    <dgm:pt modelId="{D3AAE57E-2A8E-4EA1-8DE1-F2101BFB5071}" type="pres">
      <dgm:prSet presAssocID="{4036820D-353F-461A-A2EB-74CF506B2E3F}" presName="sibTrans" presStyleLbl="sibTrans2D1" presStyleIdx="0" presStyleCnt="2"/>
      <dgm:spPr/>
    </dgm:pt>
    <dgm:pt modelId="{37EB0384-4FC0-4C07-A50C-CF354B8B890A}" type="pres">
      <dgm:prSet presAssocID="{4036820D-353F-461A-A2EB-74CF506B2E3F}" presName="connectorText" presStyleLbl="sibTrans2D1" presStyleIdx="0" presStyleCnt="2"/>
      <dgm:spPr/>
    </dgm:pt>
    <dgm:pt modelId="{EE69B7EE-1672-472C-A6A3-0B4245E27CC2}" type="pres">
      <dgm:prSet presAssocID="{C213937E-23DD-48F8-9A68-03AED5AFA170}" presName="node" presStyleLbl="node1" presStyleIdx="1" presStyleCnt="3">
        <dgm:presLayoutVars>
          <dgm:bulletEnabled val="1"/>
        </dgm:presLayoutVars>
      </dgm:prSet>
      <dgm:spPr/>
    </dgm:pt>
    <dgm:pt modelId="{5CED1197-B497-4EEB-B812-6C74C5D8DDAA}" type="pres">
      <dgm:prSet presAssocID="{A5808B5A-6BA9-41E0-B9B6-1A5C25E92167}" presName="sibTrans" presStyleLbl="sibTrans2D1" presStyleIdx="1" presStyleCnt="2"/>
      <dgm:spPr/>
    </dgm:pt>
    <dgm:pt modelId="{8C2869B3-D7A0-4A5D-BED2-2CF7A8037C77}" type="pres">
      <dgm:prSet presAssocID="{A5808B5A-6BA9-41E0-B9B6-1A5C25E92167}" presName="connectorText" presStyleLbl="sibTrans2D1" presStyleIdx="1" presStyleCnt="2"/>
      <dgm:spPr/>
    </dgm:pt>
    <dgm:pt modelId="{4C32E232-F4D5-42C2-9D96-C657649CB255}" type="pres">
      <dgm:prSet presAssocID="{1E1D6097-A35E-4553-9B51-EEB2DA95EA05}" presName="node" presStyleLbl="node1" presStyleIdx="2" presStyleCnt="3">
        <dgm:presLayoutVars>
          <dgm:bulletEnabled val="1"/>
        </dgm:presLayoutVars>
      </dgm:prSet>
      <dgm:spPr/>
    </dgm:pt>
  </dgm:ptLst>
  <dgm:cxnLst>
    <dgm:cxn modelId="{B21C521A-8DBB-4850-BCAA-DEAFD99A2237}" type="presOf" srcId="{A5808B5A-6BA9-41E0-B9B6-1A5C25E92167}" destId="{5CED1197-B497-4EEB-B812-6C74C5D8DDAA}" srcOrd="0" destOrd="0" presId="urn:microsoft.com/office/officeart/2005/8/layout/process1"/>
    <dgm:cxn modelId="{0B842927-23C9-453A-B81A-C63BBAF3A328}" type="presOf" srcId="{4036820D-353F-461A-A2EB-74CF506B2E3F}" destId="{37EB0384-4FC0-4C07-A50C-CF354B8B890A}" srcOrd="1" destOrd="0" presId="urn:microsoft.com/office/officeart/2005/8/layout/process1"/>
    <dgm:cxn modelId="{C8A5FB3C-E304-40B8-A763-EEF8EE21C8CE}" type="presOf" srcId="{023C1FE2-1BBF-4DBB-AB3A-75A12E6D720C}" destId="{82BE7753-82F8-4DC5-A899-0A39B0D6870A}" srcOrd="0" destOrd="0" presId="urn:microsoft.com/office/officeart/2005/8/layout/process1"/>
    <dgm:cxn modelId="{B393FD46-0482-47F6-AF1E-A53D1867BFFD}" type="presOf" srcId="{A5808B5A-6BA9-41E0-B9B6-1A5C25E92167}" destId="{8C2869B3-D7A0-4A5D-BED2-2CF7A8037C77}" srcOrd="1" destOrd="0" presId="urn:microsoft.com/office/officeart/2005/8/layout/process1"/>
    <dgm:cxn modelId="{0C9B9176-0349-48A7-B0A2-41F5ED375505}" type="presOf" srcId="{352EBAF7-CEB8-49A2-8B22-CB4F607B719A}" destId="{333CD412-FBBC-40DE-AFDA-B8CD4B286317}" srcOrd="0" destOrd="0" presId="urn:microsoft.com/office/officeart/2005/8/layout/process1"/>
    <dgm:cxn modelId="{67163CA3-85D2-4D87-9C36-3AF022493CF5}" srcId="{352EBAF7-CEB8-49A2-8B22-CB4F607B719A}" destId="{1E1D6097-A35E-4553-9B51-EEB2DA95EA05}" srcOrd="2" destOrd="0" parTransId="{C17095C1-CAEA-4832-9DCE-BAAFE071966C}" sibTransId="{DF4A9FD2-4A41-4168-B891-08A3A0B53B84}"/>
    <dgm:cxn modelId="{BDAD8EAB-8BC8-4864-8162-0C5EEE488A16}" srcId="{352EBAF7-CEB8-49A2-8B22-CB4F607B719A}" destId="{C213937E-23DD-48F8-9A68-03AED5AFA170}" srcOrd="1" destOrd="0" parTransId="{DCF49FF7-531D-4009-9A21-CB2C6A6FA8F4}" sibTransId="{A5808B5A-6BA9-41E0-B9B6-1A5C25E92167}"/>
    <dgm:cxn modelId="{D9B27BB0-1574-414B-A81A-3219B0E79E52}" srcId="{352EBAF7-CEB8-49A2-8B22-CB4F607B719A}" destId="{023C1FE2-1BBF-4DBB-AB3A-75A12E6D720C}" srcOrd="0" destOrd="0" parTransId="{85A18146-0EDF-404A-9366-E952E18AD5AC}" sibTransId="{4036820D-353F-461A-A2EB-74CF506B2E3F}"/>
    <dgm:cxn modelId="{23FCD6B3-1F32-4B91-8B24-7C71EC036929}" type="presOf" srcId="{1E1D6097-A35E-4553-9B51-EEB2DA95EA05}" destId="{4C32E232-F4D5-42C2-9D96-C657649CB255}" srcOrd="0" destOrd="0" presId="urn:microsoft.com/office/officeart/2005/8/layout/process1"/>
    <dgm:cxn modelId="{D2570AB9-7371-4255-AAD5-6967088CDC64}" type="presOf" srcId="{C213937E-23DD-48F8-9A68-03AED5AFA170}" destId="{EE69B7EE-1672-472C-A6A3-0B4245E27CC2}" srcOrd="0" destOrd="0" presId="urn:microsoft.com/office/officeart/2005/8/layout/process1"/>
    <dgm:cxn modelId="{FA455AC9-82CD-4331-A34C-667827C9C1C2}" type="presOf" srcId="{4036820D-353F-461A-A2EB-74CF506B2E3F}" destId="{D3AAE57E-2A8E-4EA1-8DE1-F2101BFB5071}" srcOrd="0" destOrd="0" presId="urn:microsoft.com/office/officeart/2005/8/layout/process1"/>
    <dgm:cxn modelId="{C4EF19D6-9A93-4738-9930-F401E63B02FC}" type="presParOf" srcId="{333CD412-FBBC-40DE-AFDA-B8CD4B286317}" destId="{82BE7753-82F8-4DC5-A899-0A39B0D6870A}" srcOrd="0" destOrd="0" presId="urn:microsoft.com/office/officeart/2005/8/layout/process1"/>
    <dgm:cxn modelId="{8AA604F1-F3F1-4EF1-BBB2-1F15CFF48F72}" type="presParOf" srcId="{333CD412-FBBC-40DE-AFDA-B8CD4B286317}" destId="{D3AAE57E-2A8E-4EA1-8DE1-F2101BFB5071}" srcOrd="1" destOrd="0" presId="urn:microsoft.com/office/officeart/2005/8/layout/process1"/>
    <dgm:cxn modelId="{7DEF1016-E082-462D-9172-CD3F34EAF974}" type="presParOf" srcId="{D3AAE57E-2A8E-4EA1-8DE1-F2101BFB5071}" destId="{37EB0384-4FC0-4C07-A50C-CF354B8B890A}" srcOrd="0" destOrd="0" presId="urn:microsoft.com/office/officeart/2005/8/layout/process1"/>
    <dgm:cxn modelId="{2BEAA65B-5D31-4914-83FC-95B3F6772CB7}" type="presParOf" srcId="{333CD412-FBBC-40DE-AFDA-B8CD4B286317}" destId="{EE69B7EE-1672-472C-A6A3-0B4245E27CC2}" srcOrd="2" destOrd="0" presId="urn:microsoft.com/office/officeart/2005/8/layout/process1"/>
    <dgm:cxn modelId="{FA271F56-98E6-4C04-90DB-B5E9499653F3}" type="presParOf" srcId="{333CD412-FBBC-40DE-AFDA-B8CD4B286317}" destId="{5CED1197-B497-4EEB-B812-6C74C5D8DDAA}" srcOrd="3" destOrd="0" presId="urn:microsoft.com/office/officeart/2005/8/layout/process1"/>
    <dgm:cxn modelId="{121397E6-A2E4-46E7-8991-0840206E18F4}" type="presParOf" srcId="{5CED1197-B497-4EEB-B812-6C74C5D8DDAA}" destId="{8C2869B3-D7A0-4A5D-BED2-2CF7A8037C77}" srcOrd="0" destOrd="0" presId="urn:microsoft.com/office/officeart/2005/8/layout/process1"/>
    <dgm:cxn modelId="{F8DC81E0-DB1E-4621-9DBA-31357ABF6379}" type="presParOf" srcId="{333CD412-FBBC-40DE-AFDA-B8CD4B286317}" destId="{4C32E232-F4D5-42C2-9D96-C657649CB2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EBAF7-CEB8-49A2-8B22-CB4F607B719A}" type="doc">
      <dgm:prSet loTypeId="urn:microsoft.com/office/officeart/2005/8/layout/process1" loCatId="process" qsTypeId="urn:microsoft.com/office/officeart/2005/8/quickstyle/simple1" qsCatId="simple" csTypeId="urn:microsoft.com/office/officeart/2005/8/colors/accent0_2" csCatId="mainScheme" phldr="1"/>
      <dgm:spPr/>
    </dgm:pt>
    <dgm:pt modelId="{023C1FE2-1BBF-4DBB-AB3A-75A12E6D720C}">
      <dgm:prSet phldrT="[Text]"/>
      <dgm:spPr>
        <a:solidFill>
          <a:schemeClr val="bg1"/>
        </a:solidFill>
      </dgm:spPr>
      <dgm:t>
        <a:bodyPr/>
        <a:lstStyle/>
        <a:p>
          <a:r>
            <a:rPr lang="en-US" dirty="0"/>
            <a:t>Request Ballot</a:t>
          </a:r>
        </a:p>
      </dgm:t>
    </dgm:pt>
    <dgm:pt modelId="{85A18146-0EDF-404A-9366-E952E18AD5AC}" type="parTrans" cxnId="{D9B27BB0-1574-414B-A81A-3219B0E79E52}">
      <dgm:prSet/>
      <dgm:spPr/>
      <dgm:t>
        <a:bodyPr/>
        <a:lstStyle/>
        <a:p>
          <a:endParaRPr lang="en-US"/>
        </a:p>
      </dgm:t>
    </dgm:pt>
    <dgm:pt modelId="{4036820D-353F-461A-A2EB-74CF506B2E3F}" type="sibTrans" cxnId="{D9B27BB0-1574-414B-A81A-3219B0E79E52}">
      <dgm:prSet/>
      <dgm:spPr/>
      <dgm:t>
        <a:bodyPr/>
        <a:lstStyle/>
        <a:p>
          <a:endParaRPr lang="en-US"/>
        </a:p>
      </dgm:t>
    </dgm:pt>
    <dgm:pt modelId="{C213937E-23DD-48F8-9A68-03AED5AFA170}">
      <dgm:prSet phldrT="[Text]"/>
      <dgm:spPr>
        <a:solidFill>
          <a:schemeClr val="accent5">
            <a:lumMod val="40000"/>
            <a:lumOff val="60000"/>
          </a:schemeClr>
        </a:solidFill>
      </dgm:spPr>
      <dgm:t>
        <a:bodyPr/>
        <a:lstStyle/>
        <a:p>
          <a:r>
            <a:rPr lang="en-US" dirty="0"/>
            <a:t>Receive Ballot</a:t>
          </a:r>
        </a:p>
      </dgm:t>
    </dgm:pt>
    <dgm:pt modelId="{DCF49FF7-531D-4009-9A21-CB2C6A6FA8F4}" type="parTrans" cxnId="{BDAD8EAB-8BC8-4864-8162-0C5EEE488A16}">
      <dgm:prSet/>
      <dgm:spPr/>
      <dgm:t>
        <a:bodyPr/>
        <a:lstStyle/>
        <a:p>
          <a:endParaRPr lang="en-US"/>
        </a:p>
      </dgm:t>
    </dgm:pt>
    <dgm:pt modelId="{A5808B5A-6BA9-41E0-B9B6-1A5C25E92167}" type="sibTrans" cxnId="{BDAD8EAB-8BC8-4864-8162-0C5EEE488A16}">
      <dgm:prSet/>
      <dgm:spPr/>
      <dgm:t>
        <a:bodyPr/>
        <a:lstStyle/>
        <a:p>
          <a:endParaRPr lang="en-US"/>
        </a:p>
      </dgm:t>
    </dgm:pt>
    <dgm:pt modelId="{1E1D6097-A35E-4553-9B51-EEB2DA95EA05}">
      <dgm:prSet phldrT="[Text]"/>
      <dgm:spPr/>
      <dgm:t>
        <a:bodyPr/>
        <a:lstStyle/>
        <a:p>
          <a:r>
            <a:rPr lang="en-US" dirty="0"/>
            <a:t>Return Ballot</a:t>
          </a:r>
        </a:p>
      </dgm:t>
    </dgm:pt>
    <dgm:pt modelId="{C17095C1-CAEA-4832-9DCE-BAAFE071966C}" type="parTrans" cxnId="{67163CA3-85D2-4D87-9C36-3AF022493CF5}">
      <dgm:prSet/>
      <dgm:spPr/>
      <dgm:t>
        <a:bodyPr/>
        <a:lstStyle/>
        <a:p>
          <a:endParaRPr lang="en-US"/>
        </a:p>
      </dgm:t>
    </dgm:pt>
    <dgm:pt modelId="{DF4A9FD2-4A41-4168-B891-08A3A0B53B84}" type="sibTrans" cxnId="{67163CA3-85D2-4D87-9C36-3AF022493CF5}">
      <dgm:prSet/>
      <dgm:spPr/>
      <dgm:t>
        <a:bodyPr/>
        <a:lstStyle/>
        <a:p>
          <a:endParaRPr lang="en-US"/>
        </a:p>
      </dgm:t>
    </dgm:pt>
    <dgm:pt modelId="{333CD412-FBBC-40DE-AFDA-B8CD4B286317}" type="pres">
      <dgm:prSet presAssocID="{352EBAF7-CEB8-49A2-8B22-CB4F607B719A}" presName="Name0" presStyleCnt="0">
        <dgm:presLayoutVars>
          <dgm:dir/>
          <dgm:resizeHandles val="exact"/>
        </dgm:presLayoutVars>
      </dgm:prSet>
      <dgm:spPr/>
    </dgm:pt>
    <dgm:pt modelId="{82BE7753-82F8-4DC5-A899-0A39B0D6870A}" type="pres">
      <dgm:prSet presAssocID="{023C1FE2-1BBF-4DBB-AB3A-75A12E6D720C}" presName="node" presStyleLbl="node1" presStyleIdx="0" presStyleCnt="3">
        <dgm:presLayoutVars>
          <dgm:bulletEnabled val="1"/>
        </dgm:presLayoutVars>
      </dgm:prSet>
      <dgm:spPr/>
    </dgm:pt>
    <dgm:pt modelId="{D3AAE57E-2A8E-4EA1-8DE1-F2101BFB5071}" type="pres">
      <dgm:prSet presAssocID="{4036820D-353F-461A-A2EB-74CF506B2E3F}" presName="sibTrans" presStyleLbl="sibTrans2D1" presStyleIdx="0" presStyleCnt="2"/>
      <dgm:spPr/>
    </dgm:pt>
    <dgm:pt modelId="{37EB0384-4FC0-4C07-A50C-CF354B8B890A}" type="pres">
      <dgm:prSet presAssocID="{4036820D-353F-461A-A2EB-74CF506B2E3F}" presName="connectorText" presStyleLbl="sibTrans2D1" presStyleIdx="0" presStyleCnt="2"/>
      <dgm:spPr/>
    </dgm:pt>
    <dgm:pt modelId="{EE69B7EE-1672-472C-A6A3-0B4245E27CC2}" type="pres">
      <dgm:prSet presAssocID="{C213937E-23DD-48F8-9A68-03AED5AFA170}" presName="node" presStyleLbl="node1" presStyleIdx="1" presStyleCnt="3">
        <dgm:presLayoutVars>
          <dgm:bulletEnabled val="1"/>
        </dgm:presLayoutVars>
      </dgm:prSet>
      <dgm:spPr/>
    </dgm:pt>
    <dgm:pt modelId="{5CED1197-B497-4EEB-B812-6C74C5D8DDAA}" type="pres">
      <dgm:prSet presAssocID="{A5808B5A-6BA9-41E0-B9B6-1A5C25E92167}" presName="sibTrans" presStyleLbl="sibTrans2D1" presStyleIdx="1" presStyleCnt="2"/>
      <dgm:spPr/>
    </dgm:pt>
    <dgm:pt modelId="{8C2869B3-D7A0-4A5D-BED2-2CF7A8037C77}" type="pres">
      <dgm:prSet presAssocID="{A5808B5A-6BA9-41E0-B9B6-1A5C25E92167}" presName="connectorText" presStyleLbl="sibTrans2D1" presStyleIdx="1" presStyleCnt="2"/>
      <dgm:spPr/>
    </dgm:pt>
    <dgm:pt modelId="{4C32E232-F4D5-42C2-9D96-C657649CB255}" type="pres">
      <dgm:prSet presAssocID="{1E1D6097-A35E-4553-9B51-EEB2DA95EA05}" presName="node" presStyleLbl="node1" presStyleIdx="2" presStyleCnt="3">
        <dgm:presLayoutVars>
          <dgm:bulletEnabled val="1"/>
        </dgm:presLayoutVars>
      </dgm:prSet>
      <dgm:spPr/>
    </dgm:pt>
  </dgm:ptLst>
  <dgm:cxnLst>
    <dgm:cxn modelId="{B21C521A-8DBB-4850-BCAA-DEAFD99A2237}" type="presOf" srcId="{A5808B5A-6BA9-41E0-B9B6-1A5C25E92167}" destId="{5CED1197-B497-4EEB-B812-6C74C5D8DDAA}" srcOrd="0" destOrd="0" presId="urn:microsoft.com/office/officeart/2005/8/layout/process1"/>
    <dgm:cxn modelId="{0B842927-23C9-453A-B81A-C63BBAF3A328}" type="presOf" srcId="{4036820D-353F-461A-A2EB-74CF506B2E3F}" destId="{37EB0384-4FC0-4C07-A50C-CF354B8B890A}" srcOrd="1" destOrd="0" presId="urn:microsoft.com/office/officeart/2005/8/layout/process1"/>
    <dgm:cxn modelId="{C8A5FB3C-E304-40B8-A763-EEF8EE21C8CE}" type="presOf" srcId="{023C1FE2-1BBF-4DBB-AB3A-75A12E6D720C}" destId="{82BE7753-82F8-4DC5-A899-0A39B0D6870A}" srcOrd="0" destOrd="0" presId="urn:microsoft.com/office/officeart/2005/8/layout/process1"/>
    <dgm:cxn modelId="{B393FD46-0482-47F6-AF1E-A53D1867BFFD}" type="presOf" srcId="{A5808B5A-6BA9-41E0-B9B6-1A5C25E92167}" destId="{8C2869B3-D7A0-4A5D-BED2-2CF7A8037C77}" srcOrd="1" destOrd="0" presId="urn:microsoft.com/office/officeart/2005/8/layout/process1"/>
    <dgm:cxn modelId="{0C9B9176-0349-48A7-B0A2-41F5ED375505}" type="presOf" srcId="{352EBAF7-CEB8-49A2-8B22-CB4F607B719A}" destId="{333CD412-FBBC-40DE-AFDA-B8CD4B286317}" srcOrd="0" destOrd="0" presId="urn:microsoft.com/office/officeart/2005/8/layout/process1"/>
    <dgm:cxn modelId="{67163CA3-85D2-4D87-9C36-3AF022493CF5}" srcId="{352EBAF7-CEB8-49A2-8B22-CB4F607B719A}" destId="{1E1D6097-A35E-4553-9B51-EEB2DA95EA05}" srcOrd="2" destOrd="0" parTransId="{C17095C1-CAEA-4832-9DCE-BAAFE071966C}" sibTransId="{DF4A9FD2-4A41-4168-B891-08A3A0B53B84}"/>
    <dgm:cxn modelId="{BDAD8EAB-8BC8-4864-8162-0C5EEE488A16}" srcId="{352EBAF7-CEB8-49A2-8B22-CB4F607B719A}" destId="{C213937E-23DD-48F8-9A68-03AED5AFA170}" srcOrd="1" destOrd="0" parTransId="{DCF49FF7-531D-4009-9A21-CB2C6A6FA8F4}" sibTransId="{A5808B5A-6BA9-41E0-B9B6-1A5C25E92167}"/>
    <dgm:cxn modelId="{D9B27BB0-1574-414B-A81A-3219B0E79E52}" srcId="{352EBAF7-CEB8-49A2-8B22-CB4F607B719A}" destId="{023C1FE2-1BBF-4DBB-AB3A-75A12E6D720C}" srcOrd="0" destOrd="0" parTransId="{85A18146-0EDF-404A-9366-E952E18AD5AC}" sibTransId="{4036820D-353F-461A-A2EB-74CF506B2E3F}"/>
    <dgm:cxn modelId="{23FCD6B3-1F32-4B91-8B24-7C71EC036929}" type="presOf" srcId="{1E1D6097-A35E-4553-9B51-EEB2DA95EA05}" destId="{4C32E232-F4D5-42C2-9D96-C657649CB255}" srcOrd="0" destOrd="0" presId="urn:microsoft.com/office/officeart/2005/8/layout/process1"/>
    <dgm:cxn modelId="{D2570AB9-7371-4255-AAD5-6967088CDC64}" type="presOf" srcId="{C213937E-23DD-48F8-9A68-03AED5AFA170}" destId="{EE69B7EE-1672-472C-A6A3-0B4245E27CC2}" srcOrd="0" destOrd="0" presId="urn:microsoft.com/office/officeart/2005/8/layout/process1"/>
    <dgm:cxn modelId="{FA455AC9-82CD-4331-A34C-667827C9C1C2}" type="presOf" srcId="{4036820D-353F-461A-A2EB-74CF506B2E3F}" destId="{D3AAE57E-2A8E-4EA1-8DE1-F2101BFB5071}" srcOrd="0" destOrd="0" presId="urn:microsoft.com/office/officeart/2005/8/layout/process1"/>
    <dgm:cxn modelId="{C4EF19D6-9A93-4738-9930-F401E63B02FC}" type="presParOf" srcId="{333CD412-FBBC-40DE-AFDA-B8CD4B286317}" destId="{82BE7753-82F8-4DC5-A899-0A39B0D6870A}" srcOrd="0" destOrd="0" presId="urn:microsoft.com/office/officeart/2005/8/layout/process1"/>
    <dgm:cxn modelId="{8AA604F1-F3F1-4EF1-BBB2-1F15CFF48F72}" type="presParOf" srcId="{333CD412-FBBC-40DE-AFDA-B8CD4B286317}" destId="{D3AAE57E-2A8E-4EA1-8DE1-F2101BFB5071}" srcOrd="1" destOrd="0" presId="urn:microsoft.com/office/officeart/2005/8/layout/process1"/>
    <dgm:cxn modelId="{7DEF1016-E082-462D-9172-CD3F34EAF974}" type="presParOf" srcId="{D3AAE57E-2A8E-4EA1-8DE1-F2101BFB5071}" destId="{37EB0384-4FC0-4C07-A50C-CF354B8B890A}" srcOrd="0" destOrd="0" presId="urn:microsoft.com/office/officeart/2005/8/layout/process1"/>
    <dgm:cxn modelId="{2BEAA65B-5D31-4914-83FC-95B3F6772CB7}" type="presParOf" srcId="{333CD412-FBBC-40DE-AFDA-B8CD4B286317}" destId="{EE69B7EE-1672-472C-A6A3-0B4245E27CC2}" srcOrd="2" destOrd="0" presId="urn:microsoft.com/office/officeart/2005/8/layout/process1"/>
    <dgm:cxn modelId="{FA271F56-98E6-4C04-90DB-B5E9499653F3}" type="presParOf" srcId="{333CD412-FBBC-40DE-AFDA-B8CD4B286317}" destId="{5CED1197-B497-4EEB-B812-6C74C5D8DDAA}" srcOrd="3" destOrd="0" presId="urn:microsoft.com/office/officeart/2005/8/layout/process1"/>
    <dgm:cxn modelId="{121397E6-A2E4-46E7-8991-0840206E18F4}" type="presParOf" srcId="{5CED1197-B497-4EEB-B812-6C74C5D8DDAA}" destId="{8C2869B3-D7A0-4A5D-BED2-2CF7A8037C77}" srcOrd="0" destOrd="0" presId="urn:microsoft.com/office/officeart/2005/8/layout/process1"/>
    <dgm:cxn modelId="{F8DC81E0-DB1E-4621-9DBA-31357ABF6379}" type="presParOf" srcId="{333CD412-FBBC-40DE-AFDA-B8CD4B286317}" destId="{4C32E232-F4D5-42C2-9D96-C657649CB2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EBAF7-CEB8-49A2-8B22-CB4F607B719A}" type="doc">
      <dgm:prSet loTypeId="urn:microsoft.com/office/officeart/2005/8/layout/process1" loCatId="process" qsTypeId="urn:microsoft.com/office/officeart/2005/8/quickstyle/simple1" qsCatId="simple" csTypeId="urn:microsoft.com/office/officeart/2005/8/colors/accent0_2" csCatId="mainScheme" phldr="1"/>
      <dgm:spPr/>
    </dgm:pt>
    <dgm:pt modelId="{023C1FE2-1BBF-4DBB-AB3A-75A12E6D720C}">
      <dgm:prSet phldrT="[Text]"/>
      <dgm:spPr>
        <a:solidFill>
          <a:schemeClr val="bg1"/>
        </a:solidFill>
      </dgm:spPr>
      <dgm:t>
        <a:bodyPr/>
        <a:lstStyle/>
        <a:p>
          <a:r>
            <a:rPr lang="en-US" dirty="0"/>
            <a:t>Request Ballot</a:t>
          </a:r>
        </a:p>
      </dgm:t>
    </dgm:pt>
    <dgm:pt modelId="{85A18146-0EDF-404A-9366-E952E18AD5AC}" type="parTrans" cxnId="{D9B27BB0-1574-414B-A81A-3219B0E79E52}">
      <dgm:prSet/>
      <dgm:spPr/>
      <dgm:t>
        <a:bodyPr/>
        <a:lstStyle/>
        <a:p>
          <a:endParaRPr lang="en-US"/>
        </a:p>
      </dgm:t>
    </dgm:pt>
    <dgm:pt modelId="{4036820D-353F-461A-A2EB-74CF506B2E3F}" type="sibTrans" cxnId="{D9B27BB0-1574-414B-A81A-3219B0E79E52}">
      <dgm:prSet/>
      <dgm:spPr/>
      <dgm:t>
        <a:bodyPr/>
        <a:lstStyle/>
        <a:p>
          <a:endParaRPr lang="en-US"/>
        </a:p>
      </dgm:t>
    </dgm:pt>
    <dgm:pt modelId="{C213937E-23DD-48F8-9A68-03AED5AFA170}">
      <dgm:prSet phldrT="[Text]"/>
      <dgm:spPr>
        <a:solidFill>
          <a:schemeClr val="bg1"/>
        </a:solidFill>
      </dgm:spPr>
      <dgm:t>
        <a:bodyPr/>
        <a:lstStyle/>
        <a:p>
          <a:r>
            <a:rPr lang="en-US" dirty="0"/>
            <a:t>Receive Ballot</a:t>
          </a:r>
        </a:p>
      </dgm:t>
    </dgm:pt>
    <dgm:pt modelId="{DCF49FF7-531D-4009-9A21-CB2C6A6FA8F4}" type="parTrans" cxnId="{BDAD8EAB-8BC8-4864-8162-0C5EEE488A16}">
      <dgm:prSet/>
      <dgm:spPr/>
      <dgm:t>
        <a:bodyPr/>
        <a:lstStyle/>
        <a:p>
          <a:endParaRPr lang="en-US"/>
        </a:p>
      </dgm:t>
    </dgm:pt>
    <dgm:pt modelId="{A5808B5A-6BA9-41E0-B9B6-1A5C25E92167}" type="sibTrans" cxnId="{BDAD8EAB-8BC8-4864-8162-0C5EEE488A16}">
      <dgm:prSet/>
      <dgm:spPr/>
      <dgm:t>
        <a:bodyPr/>
        <a:lstStyle/>
        <a:p>
          <a:endParaRPr lang="en-US"/>
        </a:p>
      </dgm:t>
    </dgm:pt>
    <dgm:pt modelId="{1E1D6097-A35E-4553-9B51-EEB2DA95EA05}">
      <dgm:prSet phldrT="[Text]"/>
      <dgm:spPr>
        <a:solidFill>
          <a:schemeClr val="accent5">
            <a:lumMod val="40000"/>
            <a:lumOff val="60000"/>
          </a:schemeClr>
        </a:solidFill>
      </dgm:spPr>
      <dgm:t>
        <a:bodyPr/>
        <a:lstStyle/>
        <a:p>
          <a:r>
            <a:rPr lang="en-US" dirty="0"/>
            <a:t>Return Ballot</a:t>
          </a:r>
        </a:p>
      </dgm:t>
    </dgm:pt>
    <dgm:pt modelId="{C17095C1-CAEA-4832-9DCE-BAAFE071966C}" type="parTrans" cxnId="{67163CA3-85D2-4D87-9C36-3AF022493CF5}">
      <dgm:prSet/>
      <dgm:spPr/>
      <dgm:t>
        <a:bodyPr/>
        <a:lstStyle/>
        <a:p>
          <a:endParaRPr lang="en-US"/>
        </a:p>
      </dgm:t>
    </dgm:pt>
    <dgm:pt modelId="{DF4A9FD2-4A41-4168-B891-08A3A0B53B84}" type="sibTrans" cxnId="{67163CA3-85D2-4D87-9C36-3AF022493CF5}">
      <dgm:prSet/>
      <dgm:spPr/>
      <dgm:t>
        <a:bodyPr/>
        <a:lstStyle/>
        <a:p>
          <a:endParaRPr lang="en-US"/>
        </a:p>
      </dgm:t>
    </dgm:pt>
    <dgm:pt modelId="{333CD412-FBBC-40DE-AFDA-B8CD4B286317}" type="pres">
      <dgm:prSet presAssocID="{352EBAF7-CEB8-49A2-8B22-CB4F607B719A}" presName="Name0" presStyleCnt="0">
        <dgm:presLayoutVars>
          <dgm:dir/>
          <dgm:resizeHandles val="exact"/>
        </dgm:presLayoutVars>
      </dgm:prSet>
      <dgm:spPr/>
    </dgm:pt>
    <dgm:pt modelId="{82BE7753-82F8-4DC5-A899-0A39B0D6870A}" type="pres">
      <dgm:prSet presAssocID="{023C1FE2-1BBF-4DBB-AB3A-75A12E6D720C}" presName="node" presStyleLbl="node1" presStyleIdx="0" presStyleCnt="3">
        <dgm:presLayoutVars>
          <dgm:bulletEnabled val="1"/>
        </dgm:presLayoutVars>
      </dgm:prSet>
      <dgm:spPr/>
    </dgm:pt>
    <dgm:pt modelId="{D3AAE57E-2A8E-4EA1-8DE1-F2101BFB5071}" type="pres">
      <dgm:prSet presAssocID="{4036820D-353F-461A-A2EB-74CF506B2E3F}" presName="sibTrans" presStyleLbl="sibTrans2D1" presStyleIdx="0" presStyleCnt="2"/>
      <dgm:spPr/>
    </dgm:pt>
    <dgm:pt modelId="{37EB0384-4FC0-4C07-A50C-CF354B8B890A}" type="pres">
      <dgm:prSet presAssocID="{4036820D-353F-461A-A2EB-74CF506B2E3F}" presName="connectorText" presStyleLbl="sibTrans2D1" presStyleIdx="0" presStyleCnt="2"/>
      <dgm:spPr/>
    </dgm:pt>
    <dgm:pt modelId="{EE69B7EE-1672-472C-A6A3-0B4245E27CC2}" type="pres">
      <dgm:prSet presAssocID="{C213937E-23DD-48F8-9A68-03AED5AFA170}" presName="node" presStyleLbl="node1" presStyleIdx="1" presStyleCnt="3">
        <dgm:presLayoutVars>
          <dgm:bulletEnabled val="1"/>
        </dgm:presLayoutVars>
      </dgm:prSet>
      <dgm:spPr/>
    </dgm:pt>
    <dgm:pt modelId="{5CED1197-B497-4EEB-B812-6C74C5D8DDAA}" type="pres">
      <dgm:prSet presAssocID="{A5808B5A-6BA9-41E0-B9B6-1A5C25E92167}" presName="sibTrans" presStyleLbl="sibTrans2D1" presStyleIdx="1" presStyleCnt="2"/>
      <dgm:spPr/>
    </dgm:pt>
    <dgm:pt modelId="{8C2869B3-D7A0-4A5D-BED2-2CF7A8037C77}" type="pres">
      <dgm:prSet presAssocID="{A5808B5A-6BA9-41E0-B9B6-1A5C25E92167}" presName="connectorText" presStyleLbl="sibTrans2D1" presStyleIdx="1" presStyleCnt="2"/>
      <dgm:spPr/>
    </dgm:pt>
    <dgm:pt modelId="{4C32E232-F4D5-42C2-9D96-C657649CB255}" type="pres">
      <dgm:prSet presAssocID="{1E1D6097-A35E-4553-9B51-EEB2DA95EA05}" presName="node" presStyleLbl="node1" presStyleIdx="2" presStyleCnt="3">
        <dgm:presLayoutVars>
          <dgm:bulletEnabled val="1"/>
        </dgm:presLayoutVars>
      </dgm:prSet>
      <dgm:spPr/>
    </dgm:pt>
  </dgm:ptLst>
  <dgm:cxnLst>
    <dgm:cxn modelId="{B21C521A-8DBB-4850-BCAA-DEAFD99A2237}" type="presOf" srcId="{A5808B5A-6BA9-41E0-B9B6-1A5C25E92167}" destId="{5CED1197-B497-4EEB-B812-6C74C5D8DDAA}" srcOrd="0" destOrd="0" presId="urn:microsoft.com/office/officeart/2005/8/layout/process1"/>
    <dgm:cxn modelId="{0B842927-23C9-453A-B81A-C63BBAF3A328}" type="presOf" srcId="{4036820D-353F-461A-A2EB-74CF506B2E3F}" destId="{37EB0384-4FC0-4C07-A50C-CF354B8B890A}" srcOrd="1" destOrd="0" presId="urn:microsoft.com/office/officeart/2005/8/layout/process1"/>
    <dgm:cxn modelId="{C8A5FB3C-E304-40B8-A763-EEF8EE21C8CE}" type="presOf" srcId="{023C1FE2-1BBF-4DBB-AB3A-75A12E6D720C}" destId="{82BE7753-82F8-4DC5-A899-0A39B0D6870A}" srcOrd="0" destOrd="0" presId="urn:microsoft.com/office/officeart/2005/8/layout/process1"/>
    <dgm:cxn modelId="{B393FD46-0482-47F6-AF1E-A53D1867BFFD}" type="presOf" srcId="{A5808B5A-6BA9-41E0-B9B6-1A5C25E92167}" destId="{8C2869B3-D7A0-4A5D-BED2-2CF7A8037C77}" srcOrd="1" destOrd="0" presId="urn:microsoft.com/office/officeart/2005/8/layout/process1"/>
    <dgm:cxn modelId="{0C9B9176-0349-48A7-B0A2-41F5ED375505}" type="presOf" srcId="{352EBAF7-CEB8-49A2-8B22-CB4F607B719A}" destId="{333CD412-FBBC-40DE-AFDA-B8CD4B286317}" srcOrd="0" destOrd="0" presId="urn:microsoft.com/office/officeart/2005/8/layout/process1"/>
    <dgm:cxn modelId="{67163CA3-85D2-4D87-9C36-3AF022493CF5}" srcId="{352EBAF7-CEB8-49A2-8B22-CB4F607B719A}" destId="{1E1D6097-A35E-4553-9B51-EEB2DA95EA05}" srcOrd="2" destOrd="0" parTransId="{C17095C1-CAEA-4832-9DCE-BAAFE071966C}" sibTransId="{DF4A9FD2-4A41-4168-B891-08A3A0B53B84}"/>
    <dgm:cxn modelId="{BDAD8EAB-8BC8-4864-8162-0C5EEE488A16}" srcId="{352EBAF7-CEB8-49A2-8B22-CB4F607B719A}" destId="{C213937E-23DD-48F8-9A68-03AED5AFA170}" srcOrd="1" destOrd="0" parTransId="{DCF49FF7-531D-4009-9A21-CB2C6A6FA8F4}" sibTransId="{A5808B5A-6BA9-41E0-B9B6-1A5C25E92167}"/>
    <dgm:cxn modelId="{D9B27BB0-1574-414B-A81A-3219B0E79E52}" srcId="{352EBAF7-CEB8-49A2-8B22-CB4F607B719A}" destId="{023C1FE2-1BBF-4DBB-AB3A-75A12E6D720C}" srcOrd="0" destOrd="0" parTransId="{85A18146-0EDF-404A-9366-E952E18AD5AC}" sibTransId="{4036820D-353F-461A-A2EB-74CF506B2E3F}"/>
    <dgm:cxn modelId="{23FCD6B3-1F32-4B91-8B24-7C71EC036929}" type="presOf" srcId="{1E1D6097-A35E-4553-9B51-EEB2DA95EA05}" destId="{4C32E232-F4D5-42C2-9D96-C657649CB255}" srcOrd="0" destOrd="0" presId="urn:microsoft.com/office/officeart/2005/8/layout/process1"/>
    <dgm:cxn modelId="{D2570AB9-7371-4255-AAD5-6967088CDC64}" type="presOf" srcId="{C213937E-23DD-48F8-9A68-03AED5AFA170}" destId="{EE69B7EE-1672-472C-A6A3-0B4245E27CC2}" srcOrd="0" destOrd="0" presId="urn:microsoft.com/office/officeart/2005/8/layout/process1"/>
    <dgm:cxn modelId="{FA455AC9-82CD-4331-A34C-667827C9C1C2}" type="presOf" srcId="{4036820D-353F-461A-A2EB-74CF506B2E3F}" destId="{D3AAE57E-2A8E-4EA1-8DE1-F2101BFB5071}" srcOrd="0" destOrd="0" presId="urn:microsoft.com/office/officeart/2005/8/layout/process1"/>
    <dgm:cxn modelId="{C4EF19D6-9A93-4738-9930-F401E63B02FC}" type="presParOf" srcId="{333CD412-FBBC-40DE-AFDA-B8CD4B286317}" destId="{82BE7753-82F8-4DC5-A899-0A39B0D6870A}" srcOrd="0" destOrd="0" presId="urn:microsoft.com/office/officeart/2005/8/layout/process1"/>
    <dgm:cxn modelId="{8AA604F1-F3F1-4EF1-BBB2-1F15CFF48F72}" type="presParOf" srcId="{333CD412-FBBC-40DE-AFDA-B8CD4B286317}" destId="{D3AAE57E-2A8E-4EA1-8DE1-F2101BFB5071}" srcOrd="1" destOrd="0" presId="urn:microsoft.com/office/officeart/2005/8/layout/process1"/>
    <dgm:cxn modelId="{7DEF1016-E082-462D-9172-CD3F34EAF974}" type="presParOf" srcId="{D3AAE57E-2A8E-4EA1-8DE1-F2101BFB5071}" destId="{37EB0384-4FC0-4C07-A50C-CF354B8B890A}" srcOrd="0" destOrd="0" presId="urn:microsoft.com/office/officeart/2005/8/layout/process1"/>
    <dgm:cxn modelId="{2BEAA65B-5D31-4914-83FC-95B3F6772CB7}" type="presParOf" srcId="{333CD412-FBBC-40DE-AFDA-B8CD4B286317}" destId="{EE69B7EE-1672-472C-A6A3-0B4245E27CC2}" srcOrd="2" destOrd="0" presId="urn:microsoft.com/office/officeart/2005/8/layout/process1"/>
    <dgm:cxn modelId="{FA271F56-98E6-4C04-90DB-B5E9499653F3}" type="presParOf" srcId="{333CD412-FBBC-40DE-AFDA-B8CD4B286317}" destId="{5CED1197-B497-4EEB-B812-6C74C5D8DDAA}" srcOrd="3" destOrd="0" presId="urn:microsoft.com/office/officeart/2005/8/layout/process1"/>
    <dgm:cxn modelId="{121397E6-A2E4-46E7-8991-0840206E18F4}" type="presParOf" srcId="{5CED1197-B497-4EEB-B812-6C74C5D8DDAA}" destId="{8C2869B3-D7A0-4A5D-BED2-2CF7A8037C77}" srcOrd="0" destOrd="0" presId="urn:microsoft.com/office/officeart/2005/8/layout/process1"/>
    <dgm:cxn modelId="{F8DC81E0-DB1E-4621-9DBA-31357ABF6379}" type="presParOf" srcId="{333CD412-FBBC-40DE-AFDA-B8CD4B286317}" destId="{4C32E232-F4D5-42C2-9D96-C657649CB25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7753-82F8-4DC5-A899-0A39B0D6870A}">
      <dsp:nvSpPr>
        <dsp:cNvPr id="0" name=""/>
        <dsp:cNvSpPr/>
      </dsp:nvSpPr>
      <dsp:spPr>
        <a:xfrm>
          <a:off x="9554" y="1140331"/>
          <a:ext cx="2855813" cy="17134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Request Ballot</a:t>
          </a:r>
        </a:p>
      </dsp:txBody>
      <dsp:txXfrm>
        <a:off x="59740" y="1190517"/>
        <a:ext cx="2755441" cy="1613115"/>
      </dsp:txXfrm>
    </dsp:sp>
    <dsp:sp modelId="{D3AAE57E-2A8E-4EA1-8DE1-F2101BFB5071}">
      <dsp:nvSpPr>
        <dsp:cNvPr id="0" name=""/>
        <dsp:cNvSpPr/>
      </dsp:nvSpPr>
      <dsp:spPr>
        <a:xfrm>
          <a:off x="3150949"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50949" y="1784602"/>
        <a:ext cx="423802" cy="424945"/>
      </dsp:txXfrm>
    </dsp:sp>
    <dsp:sp modelId="{EE69B7EE-1672-472C-A6A3-0B4245E27CC2}">
      <dsp:nvSpPr>
        <dsp:cNvPr id="0" name=""/>
        <dsp:cNvSpPr/>
      </dsp:nvSpPr>
      <dsp:spPr>
        <a:xfrm>
          <a:off x="4007693" y="1140331"/>
          <a:ext cx="2855813" cy="17134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Receive Ballot</a:t>
          </a:r>
        </a:p>
      </dsp:txBody>
      <dsp:txXfrm>
        <a:off x="4057879" y="1190517"/>
        <a:ext cx="2755441" cy="1613115"/>
      </dsp:txXfrm>
    </dsp:sp>
    <dsp:sp modelId="{5CED1197-B497-4EEB-B812-6C74C5D8DDAA}">
      <dsp:nvSpPr>
        <dsp:cNvPr id="0" name=""/>
        <dsp:cNvSpPr/>
      </dsp:nvSpPr>
      <dsp:spPr>
        <a:xfrm>
          <a:off x="7149087"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49087" y="1784602"/>
        <a:ext cx="423802" cy="424945"/>
      </dsp:txXfrm>
    </dsp:sp>
    <dsp:sp modelId="{4C32E232-F4D5-42C2-9D96-C657649CB255}">
      <dsp:nvSpPr>
        <dsp:cNvPr id="0" name=""/>
        <dsp:cNvSpPr/>
      </dsp:nvSpPr>
      <dsp:spPr>
        <a:xfrm>
          <a:off x="8005831" y="1140331"/>
          <a:ext cx="2855813" cy="17134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Return Ballot</a:t>
          </a:r>
        </a:p>
      </dsp:txBody>
      <dsp:txXfrm>
        <a:off x="8056017" y="1190517"/>
        <a:ext cx="2755441" cy="1613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A7E0-61AA-4D45-9770-854DB2DFB6D1}">
      <dsp:nvSpPr>
        <dsp:cNvPr id="0" name=""/>
        <dsp:cNvSpPr/>
      </dsp:nvSpPr>
      <dsp:spPr>
        <a:xfrm>
          <a:off x="671" y="100403"/>
          <a:ext cx="2619994" cy="157199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Modern Love Caps" panose="04070805081001020A01" pitchFamily="82" charset="0"/>
            </a:rPr>
            <a:t>Am I registered to vote?</a:t>
          </a:r>
        </a:p>
      </dsp:txBody>
      <dsp:txXfrm>
        <a:off x="671" y="100403"/>
        <a:ext cx="2619994" cy="1571996"/>
      </dsp:txXfrm>
    </dsp:sp>
    <dsp:sp modelId="{C5954898-01F7-4E5F-8F31-990ECFBD42DD}">
      <dsp:nvSpPr>
        <dsp:cNvPr id="0" name=""/>
        <dsp:cNvSpPr/>
      </dsp:nvSpPr>
      <dsp:spPr>
        <a:xfrm>
          <a:off x="2882666" y="100403"/>
          <a:ext cx="2619994" cy="157199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Modern Love Caps" panose="04070805081001020A01" pitchFamily="82" charset="0"/>
            </a:rPr>
            <a:t>Was my FPCA processed?</a:t>
          </a:r>
        </a:p>
      </dsp:txBody>
      <dsp:txXfrm>
        <a:off x="2882666" y="100403"/>
        <a:ext cx="2619994" cy="1571996"/>
      </dsp:txXfrm>
    </dsp:sp>
    <dsp:sp modelId="{5CBD884B-5E6A-4536-9421-6629EA4248E2}">
      <dsp:nvSpPr>
        <dsp:cNvPr id="0" name=""/>
        <dsp:cNvSpPr/>
      </dsp:nvSpPr>
      <dsp:spPr>
        <a:xfrm>
          <a:off x="671" y="1934399"/>
          <a:ext cx="2619994" cy="157199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Modern Love Caps" panose="04070805081001020A01" pitchFamily="82" charset="0"/>
            </a:rPr>
            <a:t>Was my ballot sent to me?</a:t>
          </a:r>
        </a:p>
      </dsp:txBody>
      <dsp:txXfrm>
        <a:off x="671" y="1934399"/>
        <a:ext cx="2619994" cy="1571996"/>
      </dsp:txXfrm>
    </dsp:sp>
    <dsp:sp modelId="{00A2BA53-BC6B-410E-B018-5FC3FD5B3E83}">
      <dsp:nvSpPr>
        <dsp:cNvPr id="0" name=""/>
        <dsp:cNvSpPr/>
      </dsp:nvSpPr>
      <dsp:spPr>
        <a:xfrm>
          <a:off x="2882666" y="1934399"/>
          <a:ext cx="2619994" cy="1571996"/>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latin typeface="Modern Love Caps" panose="04070805081001020A01" pitchFamily="82" charset="0"/>
            </a:rPr>
            <a:t>Was my voted ballot received?</a:t>
          </a:r>
        </a:p>
      </dsp:txBody>
      <dsp:txXfrm>
        <a:off x="2882666" y="1934399"/>
        <a:ext cx="2619994" cy="1571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7753-82F8-4DC5-A899-0A39B0D6870A}">
      <dsp:nvSpPr>
        <dsp:cNvPr id="0" name=""/>
        <dsp:cNvSpPr/>
      </dsp:nvSpPr>
      <dsp:spPr>
        <a:xfrm>
          <a:off x="9554" y="1140331"/>
          <a:ext cx="2855813" cy="1713487"/>
        </a:xfrm>
        <a:prstGeom prst="roundRect">
          <a:avLst>
            <a:gd name="adj" fmla="val 10000"/>
          </a:avLst>
        </a:prstGeom>
        <a:solidFill>
          <a:schemeClr val="accent5">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Request Ballot</a:t>
          </a:r>
        </a:p>
      </dsp:txBody>
      <dsp:txXfrm>
        <a:off x="59740" y="1190517"/>
        <a:ext cx="2755441" cy="1613115"/>
      </dsp:txXfrm>
    </dsp:sp>
    <dsp:sp modelId="{D3AAE57E-2A8E-4EA1-8DE1-F2101BFB5071}">
      <dsp:nvSpPr>
        <dsp:cNvPr id="0" name=""/>
        <dsp:cNvSpPr/>
      </dsp:nvSpPr>
      <dsp:spPr>
        <a:xfrm>
          <a:off x="3150949"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50949" y="1784602"/>
        <a:ext cx="423802" cy="424945"/>
      </dsp:txXfrm>
    </dsp:sp>
    <dsp:sp modelId="{EE69B7EE-1672-472C-A6A3-0B4245E27CC2}">
      <dsp:nvSpPr>
        <dsp:cNvPr id="0" name=""/>
        <dsp:cNvSpPr/>
      </dsp:nvSpPr>
      <dsp:spPr>
        <a:xfrm>
          <a:off x="4007693" y="1140331"/>
          <a:ext cx="2855813" cy="17134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Receive Ballot</a:t>
          </a:r>
        </a:p>
      </dsp:txBody>
      <dsp:txXfrm>
        <a:off x="4057879" y="1190517"/>
        <a:ext cx="2755441" cy="1613115"/>
      </dsp:txXfrm>
    </dsp:sp>
    <dsp:sp modelId="{5CED1197-B497-4EEB-B812-6C74C5D8DDAA}">
      <dsp:nvSpPr>
        <dsp:cNvPr id="0" name=""/>
        <dsp:cNvSpPr/>
      </dsp:nvSpPr>
      <dsp:spPr>
        <a:xfrm>
          <a:off x="7149087"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49087" y="1784602"/>
        <a:ext cx="423802" cy="424945"/>
      </dsp:txXfrm>
    </dsp:sp>
    <dsp:sp modelId="{4C32E232-F4D5-42C2-9D96-C657649CB255}">
      <dsp:nvSpPr>
        <dsp:cNvPr id="0" name=""/>
        <dsp:cNvSpPr/>
      </dsp:nvSpPr>
      <dsp:spPr>
        <a:xfrm>
          <a:off x="8005831" y="1140331"/>
          <a:ext cx="2855813" cy="17134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Return Ballot</a:t>
          </a:r>
        </a:p>
      </dsp:txBody>
      <dsp:txXfrm>
        <a:off x="8056017" y="1190517"/>
        <a:ext cx="2755441" cy="1613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7753-82F8-4DC5-A899-0A39B0D6870A}">
      <dsp:nvSpPr>
        <dsp:cNvPr id="0" name=""/>
        <dsp:cNvSpPr/>
      </dsp:nvSpPr>
      <dsp:spPr>
        <a:xfrm>
          <a:off x="9554" y="1140331"/>
          <a:ext cx="2855813" cy="1713487"/>
        </a:xfrm>
        <a:prstGeom prst="roundRect">
          <a:avLst>
            <a:gd name="adj" fmla="val 10000"/>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Request Ballot</a:t>
          </a:r>
        </a:p>
      </dsp:txBody>
      <dsp:txXfrm>
        <a:off x="59740" y="1190517"/>
        <a:ext cx="2755441" cy="1613115"/>
      </dsp:txXfrm>
    </dsp:sp>
    <dsp:sp modelId="{D3AAE57E-2A8E-4EA1-8DE1-F2101BFB5071}">
      <dsp:nvSpPr>
        <dsp:cNvPr id="0" name=""/>
        <dsp:cNvSpPr/>
      </dsp:nvSpPr>
      <dsp:spPr>
        <a:xfrm>
          <a:off x="3150949"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50949" y="1784602"/>
        <a:ext cx="423802" cy="424945"/>
      </dsp:txXfrm>
    </dsp:sp>
    <dsp:sp modelId="{EE69B7EE-1672-472C-A6A3-0B4245E27CC2}">
      <dsp:nvSpPr>
        <dsp:cNvPr id="0" name=""/>
        <dsp:cNvSpPr/>
      </dsp:nvSpPr>
      <dsp:spPr>
        <a:xfrm>
          <a:off x="4007693" y="1140331"/>
          <a:ext cx="2855813" cy="1713487"/>
        </a:xfrm>
        <a:prstGeom prst="roundRect">
          <a:avLst>
            <a:gd name="adj" fmla="val 10000"/>
          </a:avLst>
        </a:prstGeom>
        <a:solidFill>
          <a:schemeClr val="accent5">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Receive Ballot</a:t>
          </a:r>
        </a:p>
      </dsp:txBody>
      <dsp:txXfrm>
        <a:off x="4057879" y="1190517"/>
        <a:ext cx="2755441" cy="1613115"/>
      </dsp:txXfrm>
    </dsp:sp>
    <dsp:sp modelId="{5CED1197-B497-4EEB-B812-6C74C5D8DDAA}">
      <dsp:nvSpPr>
        <dsp:cNvPr id="0" name=""/>
        <dsp:cNvSpPr/>
      </dsp:nvSpPr>
      <dsp:spPr>
        <a:xfrm>
          <a:off x="7149087"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49087" y="1784602"/>
        <a:ext cx="423802" cy="424945"/>
      </dsp:txXfrm>
    </dsp:sp>
    <dsp:sp modelId="{4C32E232-F4D5-42C2-9D96-C657649CB255}">
      <dsp:nvSpPr>
        <dsp:cNvPr id="0" name=""/>
        <dsp:cNvSpPr/>
      </dsp:nvSpPr>
      <dsp:spPr>
        <a:xfrm>
          <a:off x="8005831" y="1140331"/>
          <a:ext cx="2855813" cy="17134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Return Ballot</a:t>
          </a:r>
        </a:p>
      </dsp:txBody>
      <dsp:txXfrm>
        <a:off x="8056017" y="1190517"/>
        <a:ext cx="2755441" cy="1613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7753-82F8-4DC5-A899-0A39B0D6870A}">
      <dsp:nvSpPr>
        <dsp:cNvPr id="0" name=""/>
        <dsp:cNvSpPr/>
      </dsp:nvSpPr>
      <dsp:spPr>
        <a:xfrm>
          <a:off x="9554" y="1140331"/>
          <a:ext cx="2855813" cy="1713487"/>
        </a:xfrm>
        <a:prstGeom prst="roundRect">
          <a:avLst>
            <a:gd name="adj" fmla="val 10000"/>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Request Ballot</a:t>
          </a:r>
        </a:p>
      </dsp:txBody>
      <dsp:txXfrm>
        <a:off x="59740" y="1190517"/>
        <a:ext cx="2755441" cy="1613115"/>
      </dsp:txXfrm>
    </dsp:sp>
    <dsp:sp modelId="{D3AAE57E-2A8E-4EA1-8DE1-F2101BFB5071}">
      <dsp:nvSpPr>
        <dsp:cNvPr id="0" name=""/>
        <dsp:cNvSpPr/>
      </dsp:nvSpPr>
      <dsp:spPr>
        <a:xfrm>
          <a:off x="3150949"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50949" y="1784602"/>
        <a:ext cx="423802" cy="424945"/>
      </dsp:txXfrm>
    </dsp:sp>
    <dsp:sp modelId="{EE69B7EE-1672-472C-A6A3-0B4245E27CC2}">
      <dsp:nvSpPr>
        <dsp:cNvPr id="0" name=""/>
        <dsp:cNvSpPr/>
      </dsp:nvSpPr>
      <dsp:spPr>
        <a:xfrm>
          <a:off x="4007693" y="1140331"/>
          <a:ext cx="2855813" cy="1713487"/>
        </a:xfrm>
        <a:prstGeom prst="roundRect">
          <a:avLst>
            <a:gd name="adj" fmla="val 10000"/>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Receive Ballot</a:t>
          </a:r>
        </a:p>
      </dsp:txBody>
      <dsp:txXfrm>
        <a:off x="4057879" y="1190517"/>
        <a:ext cx="2755441" cy="1613115"/>
      </dsp:txXfrm>
    </dsp:sp>
    <dsp:sp modelId="{5CED1197-B497-4EEB-B812-6C74C5D8DDAA}">
      <dsp:nvSpPr>
        <dsp:cNvPr id="0" name=""/>
        <dsp:cNvSpPr/>
      </dsp:nvSpPr>
      <dsp:spPr>
        <a:xfrm>
          <a:off x="7149087" y="1642954"/>
          <a:ext cx="605432" cy="70824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49087" y="1784602"/>
        <a:ext cx="423802" cy="424945"/>
      </dsp:txXfrm>
    </dsp:sp>
    <dsp:sp modelId="{4C32E232-F4D5-42C2-9D96-C657649CB255}">
      <dsp:nvSpPr>
        <dsp:cNvPr id="0" name=""/>
        <dsp:cNvSpPr/>
      </dsp:nvSpPr>
      <dsp:spPr>
        <a:xfrm>
          <a:off x="8005831" y="1140331"/>
          <a:ext cx="2855813" cy="1713487"/>
        </a:xfrm>
        <a:prstGeom prst="roundRect">
          <a:avLst>
            <a:gd name="adj" fmla="val 10000"/>
          </a:avLst>
        </a:prstGeom>
        <a:solidFill>
          <a:schemeClr val="accent5">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Return Ballot</a:t>
          </a:r>
        </a:p>
      </dsp:txBody>
      <dsp:txXfrm>
        <a:off x="8056017" y="1190517"/>
        <a:ext cx="2755441" cy="16131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a:t>DRAFT</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9CAA6FE-A177-4856-8897-B478C78DBADC}" type="datetime8">
              <a:rPr lang="en-US" smtClean="0"/>
              <a:t>7/10/2020 8:42 PM</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C36169B3-B2C8-4638-B0F7-36A080A8805B}" type="slidenum">
              <a:rPr lang="en-US" smtClean="0"/>
              <a:t>‹#›</a:t>
            </a:fld>
            <a:endParaRPr lang="en-US"/>
          </a:p>
        </p:txBody>
      </p:sp>
    </p:spTree>
    <p:extLst>
      <p:ext uri="{BB962C8B-B14F-4D97-AF65-F5344CB8AC3E}">
        <p14:creationId xmlns:p14="http://schemas.microsoft.com/office/powerpoint/2010/main" val="22038953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DRAFT</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4CDF4D8-4A45-4085-98CA-FEAFB411E9B6}" type="datetime8">
              <a:rPr lang="en-US" smtClean="0"/>
              <a:t>7/10/2020 8:42 PM</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F37CEC-250B-4672-ADA3-ACA41FBE05A4}" type="slidenum">
              <a:rPr lang="en-US" smtClean="0"/>
              <a:t>‹#›</a:t>
            </a:fld>
            <a:endParaRPr lang="en-US"/>
          </a:p>
        </p:txBody>
      </p:sp>
    </p:spTree>
    <p:extLst>
      <p:ext uri="{BB962C8B-B14F-4D97-AF65-F5344CB8AC3E}">
        <p14:creationId xmlns:p14="http://schemas.microsoft.com/office/powerpoint/2010/main" val="336572803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F37CEC-250B-4672-ADA3-ACA41FBE05A4}" type="slidenum">
              <a:rPr lang="en-US" smtClean="0"/>
              <a:t>1</a:t>
            </a:fld>
            <a:endParaRPr lang="en-US"/>
          </a:p>
        </p:txBody>
      </p:sp>
      <p:sp>
        <p:nvSpPr>
          <p:cNvPr id="5" name="Date Placeholder 4"/>
          <p:cNvSpPr>
            <a:spLocks noGrp="1"/>
          </p:cNvSpPr>
          <p:nvPr>
            <p:ph type="dt" idx="11"/>
          </p:nvPr>
        </p:nvSpPr>
        <p:spPr/>
        <p:txBody>
          <a:bodyPr/>
          <a:lstStyle/>
          <a:p>
            <a:fld id="{7FE46EC6-5756-48FF-950B-8B70655C45F9}" type="datetime8">
              <a:rPr lang="en-US" smtClean="0"/>
              <a:t>7/10/2020 8:42 PM</a:t>
            </a:fld>
            <a:endParaRPr lang="en-US"/>
          </a:p>
        </p:txBody>
      </p:sp>
      <p:sp>
        <p:nvSpPr>
          <p:cNvPr id="6" name="Header Placeholder 5"/>
          <p:cNvSpPr>
            <a:spLocks noGrp="1"/>
          </p:cNvSpPr>
          <p:nvPr>
            <p:ph type="hdr" sz="quarter" idx="12"/>
          </p:nvPr>
        </p:nvSpPr>
        <p:spPr/>
        <p:txBody>
          <a:bodyPr/>
          <a:lstStyle/>
          <a:p>
            <a:r>
              <a:rPr lang="en-US"/>
              <a:t>DRAFT</a:t>
            </a:r>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52934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12</a:t>
            </a:fld>
            <a:endParaRPr lang="en-US"/>
          </a:p>
        </p:txBody>
      </p:sp>
    </p:spTree>
    <p:extLst>
      <p:ext uri="{BB962C8B-B14F-4D97-AF65-F5344CB8AC3E}">
        <p14:creationId xmlns:p14="http://schemas.microsoft.com/office/powerpoint/2010/main" val="34035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13</a:t>
            </a:fld>
            <a:endParaRPr lang="en-US"/>
          </a:p>
        </p:txBody>
      </p:sp>
      <p:sp>
        <p:nvSpPr>
          <p:cNvPr id="5" name="Date Placeholder 4"/>
          <p:cNvSpPr>
            <a:spLocks noGrp="1"/>
          </p:cNvSpPr>
          <p:nvPr>
            <p:ph type="dt" idx="11"/>
          </p:nvPr>
        </p:nvSpPr>
        <p:spPr/>
        <p:txBody>
          <a:bodyPr/>
          <a:lstStyle/>
          <a:p>
            <a:fld id="{59C93B14-BFB9-45F1-898A-1C0CD6D1BC22}" type="datetime8">
              <a:rPr lang="en-US" smtClean="0"/>
              <a:t>7/10/2020 8:43 PM</a:t>
            </a:fld>
            <a:endParaRPr lang="en-US"/>
          </a:p>
        </p:txBody>
      </p:sp>
      <p:sp>
        <p:nvSpPr>
          <p:cNvPr id="6" name="Header Placeholder 5"/>
          <p:cNvSpPr>
            <a:spLocks noGrp="1"/>
          </p:cNvSpPr>
          <p:nvPr>
            <p:ph type="hdr" sz="quarter" idx="12"/>
          </p:nvPr>
        </p:nvSpPr>
        <p:spPr/>
        <p:txBody>
          <a:bodyPr/>
          <a:lstStyle/>
          <a:p>
            <a:r>
              <a:rPr lang="en-US"/>
              <a:t>DRAFT</a:t>
            </a:r>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1973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14</a:t>
            </a:fld>
            <a:endParaRPr lang="en-US"/>
          </a:p>
        </p:txBody>
      </p:sp>
      <p:sp>
        <p:nvSpPr>
          <p:cNvPr id="5" name="Date Placeholder 4"/>
          <p:cNvSpPr>
            <a:spLocks noGrp="1"/>
          </p:cNvSpPr>
          <p:nvPr>
            <p:ph type="dt" idx="11"/>
          </p:nvPr>
        </p:nvSpPr>
        <p:spPr/>
        <p:txBody>
          <a:bodyPr/>
          <a:lstStyle/>
          <a:p>
            <a:fld id="{59C93B14-BFB9-45F1-898A-1C0CD6D1BC22}" type="datetime8">
              <a:rPr lang="en-US" smtClean="0"/>
              <a:t>7/10/2020 8:43 PM</a:t>
            </a:fld>
            <a:endParaRPr lang="en-US"/>
          </a:p>
        </p:txBody>
      </p:sp>
      <p:sp>
        <p:nvSpPr>
          <p:cNvPr id="6" name="Header Placeholder 5"/>
          <p:cNvSpPr>
            <a:spLocks noGrp="1"/>
          </p:cNvSpPr>
          <p:nvPr>
            <p:ph type="hdr" sz="quarter" idx="12"/>
          </p:nvPr>
        </p:nvSpPr>
        <p:spPr/>
        <p:txBody>
          <a:bodyPr/>
          <a:lstStyle/>
          <a:p>
            <a:r>
              <a:rPr lang="en-US"/>
              <a:t>DRAFT</a:t>
            </a:r>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24179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16</a:t>
            </a:fld>
            <a:endParaRPr lang="en-US"/>
          </a:p>
        </p:txBody>
      </p:sp>
    </p:spTree>
    <p:extLst>
      <p:ext uri="{BB962C8B-B14F-4D97-AF65-F5344CB8AC3E}">
        <p14:creationId xmlns:p14="http://schemas.microsoft.com/office/powerpoint/2010/main" val="396993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Voters may choose </a:t>
            </a:r>
            <a:r>
              <a:rPr lang="en-US" sz="1200" b="1" dirty="0">
                <a:latin typeface="Calibri" panose="020F0502020204030204" pitchFamily="34" charset="0"/>
                <a:cs typeface="Calibri" panose="020F0502020204030204" pitchFamily="34" charset="0"/>
              </a:rPr>
              <a:t>I Intend to Return</a:t>
            </a:r>
            <a:r>
              <a:rPr lang="en-US" sz="1200" dirty="0">
                <a:latin typeface="Calibri" panose="020F0502020204030204" pitchFamily="34" charset="0"/>
                <a:cs typeface="Calibri" panose="020F0502020204030204" pitchFamily="34" charset="0"/>
              </a:rPr>
              <a:t> if they intend to return to the state in which they are registering to vote. An "intention" is sufficient, you don’t need to have a fixed date of return or firm plans. Registering as </a:t>
            </a:r>
            <a:r>
              <a:rPr lang="en-US" sz="1200" b="1" dirty="0">
                <a:latin typeface="Calibri" panose="020F0502020204030204" pitchFamily="34" charset="0"/>
                <a:cs typeface="Calibri" panose="020F0502020204030204" pitchFamily="34" charset="0"/>
              </a:rPr>
              <a:t>Intend to Return </a:t>
            </a:r>
            <a:r>
              <a:rPr lang="en-US" sz="1200" dirty="0">
                <a:latin typeface="Calibri" panose="020F0502020204030204" pitchFamily="34" charset="0"/>
                <a:cs typeface="Calibri" panose="020F0502020204030204" pitchFamily="34" charset="0"/>
              </a:rPr>
              <a:t>should make you eligible to vote in state and local races. However, it may also make you liable for state income taxes (if applicable in your state).</a:t>
            </a:r>
          </a:p>
          <a:p>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Voters may choose </a:t>
            </a:r>
            <a:r>
              <a:rPr lang="en-US" sz="1200" b="1" dirty="0">
                <a:latin typeface="Calibri" panose="020F0502020204030204" pitchFamily="34" charset="0"/>
                <a:cs typeface="Calibri" panose="020F0502020204030204" pitchFamily="34" charset="0"/>
              </a:rPr>
              <a:t>My Return is Uncertain</a:t>
            </a:r>
            <a:r>
              <a:rPr lang="en-US" sz="1200" dirty="0">
                <a:latin typeface="Calibri" panose="020F0502020204030204" pitchFamily="34" charset="0"/>
                <a:cs typeface="Calibri" panose="020F0502020204030204" pitchFamily="34" charset="0"/>
              </a:rPr>
              <a:t> if they do not have a current intention to return to the state in which they are registering to vote. Voters are entitled to receive a ballot for federal offices and may, depending on their state, also receive a ballot for state and local offices.</a:t>
            </a:r>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17</a:t>
            </a:fld>
            <a:endParaRPr lang="en-US"/>
          </a:p>
        </p:txBody>
      </p:sp>
    </p:spTree>
    <p:extLst>
      <p:ext uri="{BB962C8B-B14F-4D97-AF65-F5344CB8AC3E}">
        <p14:creationId xmlns:p14="http://schemas.microsoft.com/office/powerpoint/2010/main" val="373033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18</a:t>
            </a:fld>
            <a:endParaRPr lang="en-US"/>
          </a:p>
        </p:txBody>
      </p:sp>
    </p:spTree>
    <p:extLst>
      <p:ext uri="{BB962C8B-B14F-4D97-AF65-F5344CB8AC3E}">
        <p14:creationId xmlns:p14="http://schemas.microsoft.com/office/powerpoint/2010/main" val="30530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should not wait until the last minute! Getting their documents into the DoD is not the same as meeting the deadline--it must still get to their state election office. And the DoD office is notorious for getting backed up. If it's close to the deadline, they could look at using an email to fax app (search for “fax app for Android/iPhone")</a:t>
            </a:r>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24</a:t>
            </a:fld>
            <a:endParaRPr lang="en-US"/>
          </a:p>
        </p:txBody>
      </p:sp>
    </p:spTree>
    <p:extLst>
      <p:ext uri="{BB962C8B-B14F-4D97-AF65-F5344CB8AC3E}">
        <p14:creationId xmlns:p14="http://schemas.microsoft.com/office/powerpoint/2010/main" val="354443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25</a:t>
            </a:fld>
            <a:endParaRPr lang="en-US"/>
          </a:p>
        </p:txBody>
      </p:sp>
    </p:spTree>
    <p:extLst>
      <p:ext uri="{BB962C8B-B14F-4D97-AF65-F5344CB8AC3E}">
        <p14:creationId xmlns:p14="http://schemas.microsoft.com/office/powerpoint/2010/main" val="320059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26</a:t>
            </a:fld>
            <a:endParaRPr lang="en-US"/>
          </a:p>
        </p:txBody>
      </p:sp>
    </p:spTree>
    <p:extLst>
      <p:ext uri="{BB962C8B-B14F-4D97-AF65-F5344CB8AC3E}">
        <p14:creationId xmlns:p14="http://schemas.microsoft.com/office/powerpoint/2010/main" val="251585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27</a:t>
            </a:fld>
            <a:endParaRPr lang="en-US"/>
          </a:p>
        </p:txBody>
      </p:sp>
    </p:spTree>
    <p:extLst>
      <p:ext uri="{BB962C8B-B14F-4D97-AF65-F5344CB8AC3E}">
        <p14:creationId xmlns:p14="http://schemas.microsoft.com/office/powerpoint/2010/main" val="416867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2</a:t>
            </a:fld>
            <a:endParaRPr lang="en-US"/>
          </a:p>
        </p:txBody>
      </p:sp>
    </p:spTree>
    <p:extLst>
      <p:ext uri="{BB962C8B-B14F-4D97-AF65-F5344CB8AC3E}">
        <p14:creationId xmlns:p14="http://schemas.microsoft.com/office/powerpoint/2010/main" val="147889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28</a:t>
            </a:fld>
            <a:endParaRPr lang="en-US"/>
          </a:p>
        </p:txBody>
      </p:sp>
    </p:spTree>
    <p:extLst>
      <p:ext uri="{BB962C8B-B14F-4D97-AF65-F5344CB8AC3E}">
        <p14:creationId xmlns:p14="http://schemas.microsoft.com/office/powerpoint/2010/main" val="295265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29</a:t>
            </a:fld>
            <a:endParaRPr lang="en-US"/>
          </a:p>
        </p:txBody>
      </p:sp>
      <p:sp>
        <p:nvSpPr>
          <p:cNvPr id="5" name="Date Placeholder 4"/>
          <p:cNvSpPr>
            <a:spLocks noGrp="1"/>
          </p:cNvSpPr>
          <p:nvPr>
            <p:ph type="dt" idx="11"/>
          </p:nvPr>
        </p:nvSpPr>
        <p:spPr/>
        <p:txBody>
          <a:bodyPr/>
          <a:lstStyle/>
          <a:p>
            <a:fld id="{59C93B14-BFB9-45F1-898A-1C0CD6D1BC22}" type="datetime8">
              <a:rPr lang="en-US" smtClean="0"/>
              <a:t>7/10/2020 8:43 PM</a:t>
            </a:fld>
            <a:endParaRPr lang="en-US"/>
          </a:p>
        </p:txBody>
      </p:sp>
      <p:sp>
        <p:nvSpPr>
          <p:cNvPr id="6" name="Header Placeholder 5"/>
          <p:cNvSpPr>
            <a:spLocks noGrp="1"/>
          </p:cNvSpPr>
          <p:nvPr>
            <p:ph type="hdr" sz="quarter" idx="12"/>
          </p:nvPr>
        </p:nvSpPr>
        <p:spPr/>
        <p:txBody>
          <a:bodyPr/>
          <a:lstStyle/>
          <a:p>
            <a:r>
              <a:rPr lang="en-US"/>
              <a:t>DRAFT</a:t>
            </a:r>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1000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30</a:t>
            </a:fld>
            <a:endParaRPr lang="en-US"/>
          </a:p>
        </p:txBody>
      </p:sp>
    </p:spTree>
    <p:extLst>
      <p:ext uri="{BB962C8B-B14F-4D97-AF65-F5344CB8AC3E}">
        <p14:creationId xmlns:p14="http://schemas.microsoft.com/office/powerpoint/2010/main" val="237268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31</a:t>
            </a:fld>
            <a:endParaRPr lang="en-US"/>
          </a:p>
        </p:txBody>
      </p:sp>
    </p:spTree>
    <p:extLst>
      <p:ext uri="{BB962C8B-B14F-4D97-AF65-F5344CB8AC3E}">
        <p14:creationId xmlns:p14="http://schemas.microsoft.com/office/powerpoint/2010/main" val="2710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33</a:t>
            </a:fld>
            <a:endParaRPr lang="en-US"/>
          </a:p>
        </p:txBody>
      </p:sp>
    </p:spTree>
    <p:extLst>
      <p:ext uri="{BB962C8B-B14F-4D97-AF65-F5344CB8AC3E}">
        <p14:creationId xmlns:p14="http://schemas.microsoft.com/office/powerpoint/2010/main" val="2710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34</a:t>
            </a:fld>
            <a:endParaRPr lang="en-US"/>
          </a:p>
        </p:txBody>
      </p:sp>
    </p:spTree>
    <p:extLst>
      <p:ext uri="{BB962C8B-B14F-4D97-AF65-F5344CB8AC3E}">
        <p14:creationId xmlns:p14="http://schemas.microsoft.com/office/powerpoint/2010/main" val="167888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4</a:t>
            </a:fld>
            <a:endParaRPr lang="en-US"/>
          </a:p>
        </p:txBody>
      </p:sp>
    </p:spTree>
    <p:extLst>
      <p:ext uri="{BB962C8B-B14F-4D97-AF65-F5344CB8AC3E}">
        <p14:creationId xmlns:p14="http://schemas.microsoft.com/office/powerpoint/2010/main" val="411728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6</a:t>
            </a:fld>
            <a:endParaRPr lang="en-US"/>
          </a:p>
        </p:txBody>
      </p:sp>
    </p:spTree>
    <p:extLst>
      <p:ext uri="{BB962C8B-B14F-4D97-AF65-F5344CB8AC3E}">
        <p14:creationId xmlns:p14="http://schemas.microsoft.com/office/powerpoint/2010/main" val="237157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7</a:t>
            </a:fld>
            <a:endParaRPr lang="en-US"/>
          </a:p>
        </p:txBody>
      </p:sp>
    </p:spTree>
    <p:extLst>
      <p:ext uri="{BB962C8B-B14F-4D97-AF65-F5344CB8AC3E}">
        <p14:creationId xmlns:p14="http://schemas.microsoft.com/office/powerpoint/2010/main" val="124196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8</a:t>
            </a:fld>
            <a:endParaRPr lang="en-US"/>
          </a:p>
        </p:txBody>
      </p:sp>
    </p:spTree>
    <p:extLst>
      <p:ext uri="{BB962C8B-B14F-4D97-AF65-F5344CB8AC3E}">
        <p14:creationId xmlns:p14="http://schemas.microsoft.com/office/powerpoint/2010/main" val="20945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9</a:t>
            </a:fld>
            <a:endParaRPr lang="en-US"/>
          </a:p>
        </p:txBody>
      </p:sp>
    </p:spTree>
    <p:extLst>
      <p:ext uri="{BB962C8B-B14F-4D97-AF65-F5344CB8AC3E}">
        <p14:creationId xmlns:p14="http://schemas.microsoft.com/office/powerpoint/2010/main" val="357951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10</a:t>
            </a:fld>
            <a:endParaRPr lang="en-US"/>
          </a:p>
        </p:txBody>
      </p:sp>
    </p:spTree>
    <p:extLst>
      <p:ext uri="{BB962C8B-B14F-4D97-AF65-F5344CB8AC3E}">
        <p14:creationId xmlns:p14="http://schemas.microsoft.com/office/powerpoint/2010/main" val="156136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94CDF4D8-4A45-4085-98CA-FEAFB411E9B6}" type="datetime8">
              <a:rPr lang="en-US" smtClean="0"/>
              <a:t>7/10/2020 8:43 PM</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23F37CEC-250B-4672-ADA3-ACA41FBE05A4}" type="slidenum">
              <a:rPr lang="en-US" smtClean="0"/>
              <a:t>11</a:t>
            </a:fld>
            <a:endParaRPr lang="en-US"/>
          </a:p>
        </p:txBody>
      </p:sp>
    </p:spTree>
    <p:extLst>
      <p:ext uri="{BB962C8B-B14F-4D97-AF65-F5344CB8AC3E}">
        <p14:creationId xmlns:p14="http://schemas.microsoft.com/office/powerpoint/2010/main" val="121508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0377" y="45246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0" y="1592177"/>
            <a:ext cx="12192000" cy="1828800"/>
          </a:xfrm>
          <a:prstGeom prst="rect">
            <a:avLst/>
          </a:prstGeom>
          <a:solidFill>
            <a:srgbClr val="0E4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524" y="3444240"/>
            <a:ext cx="12188952"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592177"/>
            <a:ext cx="9144000" cy="1828800"/>
          </a:xfrm>
        </p:spPr>
        <p:txBody>
          <a:bodyPr anchor="ctr" anchorCtr="0"/>
          <a:lstStyle>
            <a:lvl1pPr algn="ctr">
              <a:defRPr sz="6000" baseline="0">
                <a:solidFill>
                  <a:schemeClr val="bg1"/>
                </a:solidFill>
              </a:defRPr>
            </a:lvl1pPr>
          </a:lstStyle>
          <a:p>
            <a:r>
              <a:rPr lang="en-US" dirty="0"/>
              <a:t>Click to edit Master title style</a:t>
            </a:r>
          </a:p>
        </p:txBody>
      </p:sp>
      <p:sp>
        <p:nvSpPr>
          <p:cNvPr id="6" name="Rectangle 5"/>
          <p:cNvSpPr/>
          <p:nvPr userDrawn="1"/>
        </p:nvSpPr>
        <p:spPr>
          <a:xfrm>
            <a:off x="1524" y="6400800"/>
            <a:ext cx="12188952" cy="457200"/>
          </a:xfrm>
          <a:prstGeom prst="rect">
            <a:avLst/>
          </a:prstGeom>
          <a:solidFill>
            <a:srgbClr val="0E4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4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875" y="1220716"/>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4942275" y="17509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8875" y="282091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506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76055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317857"/>
            <a:ext cx="12192000" cy="914400"/>
          </a:xfrm>
          <a:prstGeom prst="rect">
            <a:avLst/>
          </a:prstGeom>
          <a:solidFill>
            <a:srgbClr val="0E4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0160" y="1299339"/>
            <a:ext cx="9518073"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0160" y="2624902"/>
            <a:ext cx="10871662" cy="3993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854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160" y="1299339"/>
            <a:ext cx="951807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20160" y="2624902"/>
            <a:ext cx="10871662" cy="3993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13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696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0187" y="962438"/>
            <a:ext cx="9518073" cy="1325563"/>
          </a:xfrm>
        </p:spPr>
        <p:txBody>
          <a:bodyPr/>
          <a:lstStyle/>
          <a:p>
            <a:r>
              <a:rPr lang="en-US"/>
              <a:t>Click to edit Master title style</a:t>
            </a:r>
          </a:p>
        </p:txBody>
      </p:sp>
      <p:sp>
        <p:nvSpPr>
          <p:cNvPr id="3" name="Content Placeholder 2"/>
          <p:cNvSpPr>
            <a:spLocks noGrp="1"/>
          </p:cNvSpPr>
          <p:nvPr>
            <p:ph sz="half" idx="1"/>
          </p:nvPr>
        </p:nvSpPr>
        <p:spPr>
          <a:xfrm>
            <a:off x="620187" y="228800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7493" y="228800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21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794250"/>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200" y="2110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9342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2" y="21102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9342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0947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01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52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267" y="1221343"/>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946667" y="17515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3267" y="282154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68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0215" y="1264833"/>
            <a:ext cx="95180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2138" y="2590396"/>
            <a:ext cx="10871662" cy="39932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lowchart: Connector 8">
            <a:extLst>
              <a:ext uri="{FF2B5EF4-FFF2-40B4-BE49-F238E27FC236}">
                <a16:creationId xmlns:a16="http://schemas.microsoft.com/office/drawing/2014/main" id="{1D41EFC7-9FBF-49CF-843E-EF617B620204}"/>
              </a:ext>
            </a:extLst>
          </p:cNvPr>
          <p:cNvSpPr/>
          <p:nvPr userDrawn="1"/>
        </p:nvSpPr>
        <p:spPr>
          <a:xfrm>
            <a:off x="176464" y="208547"/>
            <a:ext cx="561474" cy="545432"/>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Graphic 5" descr="Badge New">
            <a:extLst>
              <a:ext uri="{FF2B5EF4-FFF2-40B4-BE49-F238E27FC236}">
                <a16:creationId xmlns:a16="http://schemas.microsoft.com/office/drawing/2014/main" id="{13435520-7841-4127-8C58-B77A228E9FC8}"/>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56673" y="256673"/>
            <a:ext cx="914400" cy="914400"/>
          </a:xfrm>
          <a:prstGeom prst="rect">
            <a:avLst/>
          </a:prstGeom>
        </p:spPr>
      </p:pic>
      <p:sp>
        <p:nvSpPr>
          <p:cNvPr id="7" name="TextBox 6">
            <a:extLst>
              <a:ext uri="{FF2B5EF4-FFF2-40B4-BE49-F238E27FC236}">
                <a16:creationId xmlns:a16="http://schemas.microsoft.com/office/drawing/2014/main" id="{9433F0EF-D1B2-4D0C-89ED-86CBA1236CEB}"/>
              </a:ext>
            </a:extLst>
          </p:cNvPr>
          <p:cNvSpPr txBox="1"/>
          <p:nvPr userDrawn="1"/>
        </p:nvSpPr>
        <p:spPr>
          <a:xfrm>
            <a:off x="1026694" y="240631"/>
            <a:ext cx="4844716" cy="707886"/>
          </a:xfrm>
          <a:prstGeom prst="rect">
            <a:avLst/>
          </a:prstGeom>
          <a:noFill/>
        </p:spPr>
        <p:txBody>
          <a:bodyPr wrap="square" rtlCol="0">
            <a:spAutoFit/>
          </a:bodyPr>
          <a:lstStyle/>
          <a:p>
            <a:r>
              <a:rPr lang="en-US" sz="2400" b="1" spc="300" dirty="0">
                <a:solidFill>
                  <a:srgbClr val="052569">
                    <a:alpha val="74000"/>
                  </a:srgbClr>
                </a:solidFill>
                <a:latin typeface="Trebuchet MS" panose="020B0603020202020204" pitchFamily="34" charset="0"/>
              </a:rPr>
              <a:t>VotefromAbroad.org</a:t>
            </a:r>
          </a:p>
          <a:p>
            <a:r>
              <a:rPr lang="en-US" sz="1600" spc="0" dirty="0">
                <a:solidFill>
                  <a:srgbClr val="052569">
                    <a:alpha val="74000"/>
                  </a:srgbClr>
                </a:solidFill>
                <a:latin typeface="Trebuchet MS" panose="020B0603020202020204" pitchFamily="34" charset="0"/>
              </a:rPr>
              <a:t>  Absentee Ballots for Americans</a:t>
            </a:r>
          </a:p>
        </p:txBody>
      </p:sp>
    </p:spTree>
    <p:extLst>
      <p:ext uri="{BB962C8B-B14F-4D97-AF65-F5344CB8AC3E}">
        <p14:creationId xmlns:p14="http://schemas.microsoft.com/office/powerpoint/2010/main" val="425962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vap.gov/uploads/FVAP/Forms/fpca_envelop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vap.gov/uploads/FVAP/Forms/fpca_envelopeC4.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help@votefromabroad.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514600"/>
            <a:ext cx="12192000" cy="1828800"/>
          </a:xfrm>
        </p:spPr>
        <p:txBody>
          <a:bodyPr>
            <a:normAutofit fontScale="90000"/>
          </a:bodyPr>
          <a:lstStyle/>
          <a:p>
            <a:pPr algn="ctr"/>
            <a:r>
              <a:rPr lang="en-US" sz="8000" dirty="0">
                <a:solidFill>
                  <a:srgbClr val="052569"/>
                </a:solidFill>
                <a:latin typeface="Modern Love Caps" panose="04070805081001020A01" pitchFamily="82" charset="0"/>
              </a:rPr>
              <a:t>Vote from Abroad </a:t>
            </a:r>
            <a:br>
              <a:rPr lang="en-US" sz="8000" dirty="0">
                <a:solidFill>
                  <a:srgbClr val="052569"/>
                </a:solidFill>
                <a:latin typeface="Modern Love Caps" panose="04070805081001020A01" pitchFamily="82" charset="0"/>
              </a:rPr>
            </a:br>
            <a:r>
              <a:rPr lang="en-US" sz="8000" dirty="0">
                <a:solidFill>
                  <a:srgbClr val="052569"/>
                </a:solidFill>
                <a:latin typeface="Modern Love Caps" panose="04070805081001020A01" pitchFamily="82" charset="0"/>
              </a:rPr>
              <a:t>Basic Training </a:t>
            </a:r>
          </a:p>
        </p:txBody>
      </p:sp>
      <p:sp>
        <p:nvSpPr>
          <p:cNvPr id="3" name="Subtitle 2"/>
          <p:cNvSpPr>
            <a:spLocks noGrp="1"/>
          </p:cNvSpPr>
          <p:nvPr>
            <p:ph type="subTitle" idx="4294967295"/>
          </p:nvPr>
        </p:nvSpPr>
        <p:spPr>
          <a:xfrm>
            <a:off x="0" y="4392386"/>
            <a:ext cx="12192000" cy="2032681"/>
          </a:xfrm>
        </p:spPr>
        <p:txBody>
          <a:bodyPr>
            <a:normAutofit/>
          </a:bodyPr>
          <a:lstStyle/>
          <a:p>
            <a:pPr marL="0" indent="0" algn="ctr">
              <a:buNone/>
            </a:pPr>
            <a:r>
              <a:rPr lang="en-US" sz="2000" dirty="0">
                <a:solidFill>
                  <a:srgbClr val="052569"/>
                </a:solidFill>
              </a:rPr>
              <a:t>Saturday, July 11, 2020</a:t>
            </a:r>
          </a:p>
          <a:p>
            <a:pPr marL="0" indent="0" algn="ctr">
              <a:buNone/>
            </a:pPr>
            <a:endParaRPr lang="en-US" sz="2000" dirty="0">
              <a:solidFill>
                <a:srgbClr val="052569"/>
              </a:solidFill>
            </a:endParaRPr>
          </a:p>
          <a:p>
            <a:pPr marL="0" indent="0" algn="ctr">
              <a:buNone/>
            </a:pPr>
            <a:r>
              <a:rPr lang="en-US" sz="2000" dirty="0">
                <a:solidFill>
                  <a:srgbClr val="052569"/>
                </a:solidFill>
              </a:rPr>
              <a:t>Democrats Abroad China</a:t>
            </a:r>
          </a:p>
        </p:txBody>
      </p:sp>
    </p:spTree>
    <p:extLst>
      <p:ext uri="{BB962C8B-B14F-4D97-AF65-F5344CB8AC3E}">
        <p14:creationId xmlns:p14="http://schemas.microsoft.com/office/powerpoint/2010/main" val="290890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1C9439-70CA-4587-A1B7-F3092BA592A5}"/>
              </a:ext>
            </a:extLst>
          </p:cNvPr>
          <p:cNvSpPr>
            <a:spLocks noGrp="1"/>
          </p:cNvSpPr>
          <p:nvPr>
            <p:ph type="title"/>
          </p:nvPr>
        </p:nvSpPr>
        <p:spPr>
          <a:xfrm>
            <a:off x="620187" y="962438"/>
            <a:ext cx="9518073" cy="1325563"/>
          </a:xfrm>
        </p:spPr>
        <p:txBody>
          <a:bodyPr anchor="ctr">
            <a:normAutofit/>
          </a:bodyPr>
          <a:lstStyle/>
          <a:p>
            <a:r>
              <a:rPr lang="en-US" dirty="0"/>
              <a:t>Local Elections Officials (LEOs)</a:t>
            </a:r>
          </a:p>
        </p:txBody>
      </p:sp>
      <p:pic>
        <p:nvPicPr>
          <p:cNvPr id="4" name="Content Placeholder 3">
            <a:extLst>
              <a:ext uri="{FF2B5EF4-FFF2-40B4-BE49-F238E27FC236}">
                <a16:creationId xmlns:a16="http://schemas.microsoft.com/office/drawing/2014/main" id="{C0C2C8E7-DA01-472D-B086-B3A6D216924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0187" y="2494662"/>
            <a:ext cx="5181600" cy="3938015"/>
          </a:xfrm>
          <a:prstGeom prst="rect">
            <a:avLst/>
          </a:prstGeom>
          <a:noFill/>
        </p:spPr>
      </p:pic>
      <p:sp>
        <p:nvSpPr>
          <p:cNvPr id="16" name="Content Placeholder 3">
            <a:extLst>
              <a:ext uri="{FF2B5EF4-FFF2-40B4-BE49-F238E27FC236}">
                <a16:creationId xmlns:a16="http://schemas.microsoft.com/office/drawing/2014/main" id="{70601007-8F57-4505-9A0C-B8C4D0583A4C}"/>
              </a:ext>
            </a:extLst>
          </p:cNvPr>
          <p:cNvSpPr>
            <a:spLocks noGrp="1"/>
          </p:cNvSpPr>
          <p:nvPr>
            <p:ph sz="half" idx="2"/>
          </p:nvPr>
        </p:nvSpPr>
        <p:spPr>
          <a:xfrm>
            <a:off x="6077493" y="2288001"/>
            <a:ext cx="5181600" cy="4351338"/>
          </a:xfrm>
        </p:spPr>
        <p:txBody>
          <a:bodyPr>
            <a:normAutofit/>
          </a:bodyPr>
          <a:lstStyle/>
          <a:p>
            <a:r>
              <a:rPr lang="en-US" dirty="0"/>
              <a:t>Responsible for all voters in their district</a:t>
            </a:r>
          </a:p>
          <a:p>
            <a:r>
              <a:rPr lang="en-US" dirty="0"/>
              <a:t>Increased burden as demand for absentee and mail-in ballots increases with COVID-19 </a:t>
            </a:r>
          </a:p>
          <a:p>
            <a:r>
              <a:rPr lang="en-US" dirty="0"/>
              <a:t>Work with election administration and poll workers</a:t>
            </a:r>
          </a:p>
          <a:p>
            <a:r>
              <a:rPr lang="en-US" dirty="0"/>
              <a:t>Often small offices</a:t>
            </a:r>
          </a:p>
          <a:p>
            <a:r>
              <a:rPr lang="en-US" dirty="0"/>
              <a:t>Often very responsive</a:t>
            </a:r>
          </a:p>
        </p:txBody>
      </p:sp>
    </p:spTree>
    <p:extLst>
      <p:ext uri="{BB962C8B-B14F-4D97-AF65-F5344CB8AC3E}">
        <p14:creationId xmlns:p14="http://schemas.microsoft.com/office/powerpoint/2010/main" val="308069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0E29-EB4F-4178-BE31-D6C2EBE52593}"/>
              </a:ext>
            </a:extLst>
          </p:cNvPr>
          <p:cNvSpPr>
            <a:spLocks noGrp="1"/>
          </p:cNvSpPr>
          <p:nvPr>
            <p:ph type="title"/>
          </p:nvPr>
        </p:nvSpPr>
        <p:spPr/>
        <p:txBody>
          <a:bodyPr/>
          <a:lstStyle/>
          <a:p>
            <a:r>
              <a:rPr lang="en-US" dirty="0"/>
              <a:t>Agenda</a:t>
            </a:r>
          </a:p>
        </p:txBody>
      </p:sp>
      <p:graphicFrame>
        <p:nvGraphicFramePr>
          <p:cNvPr id="4" name="Table 4">
            <a:extLst>
              <a:ext uri="{FF2B5EF4-FFF2-40B4-BE49-F238E27FC236}">
                <a16:creationId xmlns:a16="http://schemas.microsoft.com/office/drawing/2014/main" id="{58147ABB-A7DE-4E33-9809-00AEE2CC244D}"/>
              </a:ext>
            </a:extLst>
          </p:cNvPr>
          <p:cNvGraphicFramePr>
            <a:graphicFrameLocks noGrp="1"/>
          </p:cNvGraphicFramePr>
          <p:nvPr>
            <p:ph idx="1"/>
            <p:extLst>
              <p:ext uri="{D42A27DB-BD31-4B8C-83A1-F6EECF244321}">
                <p14:modId xmlns:p14="http://schemas.microsoft.com/office/powerpoint/2010/main" val="3829744610"/>
              </p:ext>
            </p:extLst>
          </p:nvPr>
        </p:nvGraphicFramePr>
        <p:xfrm>
          <a:off x="452761" y="2680121"/>
          <a:ext cx="10618009" cy="3200400"/>
        </p:xfrm>
        <a:graphic>
          <a:graphicData uri="http://schemas.openxmlformats.org/drawingml/2006/table">
            <a:tbl>
              <a:tblPr firstRow="1" bandRow="1">
                <a:tableStyleId>{BC89EF96-8CEA-46FF-86C4-4CE0E7609802}</a:tableStyleId>
              </a:tblPr>
              <a:tblGrid>
                <a:gridCol w="2045207">
                  <a:extLst>
                    <a:ext uri="{9D8B030D-6E8A-4147-A177-3AD203B41FA5}">
                      <a16:colId xmlns:a16="http://schemas.microsoft.com/office/drawing/2014/main" val="1599776248"/>
                    </a:ext>
                  </a:extLst>
                </a:gridCol>
                <a:gridCol w="2747693">
                  <a:extLst>
                    <a:ext uri="{9D8B030D-6E8A-4147-A177-3AD203B41FA5}">
                      <a16:colId xmlns:a16="http://schemas.microsoft.com/office/drawing/2014/main" val="1840211590"/>
                    </a:ext>
                  </a:extLst>
                </a:gridCol>
                <a:gridCol w="5825109">
                  <a:extLst>
                    <a:ext uri="{9D8B030D-6E8A-4147-A177-3AD203B41FA5}">
                      <a16:colId xmlns:a16="http://schemas.microsoft.com/office/drawing/2014/main" val="3341019087"/>
                    </a:ext>
                  </a:extLst>
                </a:gridCol>
              </a:tblGrid>
              <a:tr h="370840">
                <a:tc>
                  <a:txBody>
                    <a:bodyPr/>
                    <a:lstStyle/>
                    <a:p>
                      <a:r>
                        <a:rPr lang="en-US" sz="2400" b="0" dirty="0"/>
                        <a:t>START TIME</a:t>
                      </a:r>
                    </a:p>
                  </a:txBody>
                  <a:tcPr/>
                </a:tc>
                <a:tc>
                  <a:txBody>
                    <a:bodyPr/>
                    <a:lstStyle/>
                    <a:p>
                      <a:r>
                        <a:rPr lang="en-US" sz="2400" b="0" dirty="0"/>
                        <a:t>TIME ALLOCATED</a:t>
                      </a:r>
                    </a:p>
                  </a:txBody>
                  <a:tcPr/>
                </a:tc>
                <a:tc>
                  <a:txBody>
                    <a:bodyPr/>
                    <a:lstStyle/>
                    <a:p>
                      <a:r>
                        <a:rPr lang="en-US" sz="2400" b="0" dirty="0"/>
                        <a:t>ITEM</a:t>
                      </a:r>
                    </a:p>
                  </a:txBody>
                  <a:tcPr/>
                </a:tc>
                <a:extLst>
                  <a:ext uri="{0D108BD9-81ED-4DB2-BD59-A6C34878D82A}">
                    <a16:rowId xmlns:a16="http://schemas.microsoft.com/office/drawing/2014/main" val="4156263507"/>
                  </a:ext>
                </a:extLst>
              </a:tr>
              <a:tr h="370840">
                <a:tc>
                  <a:txBody>
                    <a:bodyPr/>
                    <a:lstStyle/>
                    <a:p>
                      <a:r>
                        <a:rPr lang="en-US" sz="2400" b="0" dirty="0"/>
                        <a:t>10:05</a:t>
                      </a:r>
                    </a:p>
                  </a:txBody>
                  <a:tcPr/>
                </a:tc>
                <a:tc>
                  <a:txBody>
                    <a:bodyPr/>
                    <a:lstStyle/>
                    <a:p>
                      <a:r>
                        <a:rPr lang="en-US" sz="2400" b="0" dirty="0"/>
                        <a:t>3 minutes</a:t>
                      </a:r>
                    </a:p>
                  </a:txBody>
                  <a:tcPr/>
                </a:tc>
                <a:tc>
                  <a:txBody>
                    <a:bodyPr/>
                    <a:lstStyle/>
                    <a:p>
                      <a:r>
                        <a:rPr lang="en-US" sz="2400" b="0" dirty="0"/>
                        <a:t>Welcome &amp; Housekeeping</a:t>
                      </a:r>
                    </a:p>
                  </a:txBody>
                  <a:tcPr/>
                </a:tc>
                <a:extLst>
                  <a:ext uri="{0D108BD9-81ED-4DB2-BD59-A6C34878D82A}">
                    <a16:rowId xmlns:a16="http://schemas.microsoft.com/office/drawing/2014/main" val="1007604387"/>
                  </a:ext>
                </a:extLst>
              </a:tr>
              <a:tr h="370840">
                <a:tc>
                  <a:txBody>
                    <a:bodyPr/>
                    <a:lstStyle/>
                    <a:p>
                      <a:r>
                        <a:rPr lang="en-US" sz="2400" b="0" dirty="0"/>
                        <a:t>10:08</a:t>
                      </a:r>
                    </a:p>
                  </a:txBody>
                  <a:tcPr/>
                </a:tc>
                <a:tc>
                  <a:txBody>
                    <a:bodyPr/>
                    <a:lstStyle/>
                    <a:p>
                      <a:r>
                        <a:rPr lang="en-US" sz="2400" b="0" dirty="0"/>
                        <a:t>5 minutes</a:t>
                      </a:r>
                    </a:p>
                  </a:txBody>
                  <a:tcPr/>
                </a:tc>
                <a:tc>
                  <a:txBody>
                    <a:bodyPr/>
                    <a:lstStyle/>
                    <a:p>
                      <a:r>
                        <a:rPr lang="en-US" sz="2400" b="0" dirty="0"/>
                        <a:t>Overview</a:t>
                      </a:r>
                    </a:p>
                  </a:txBody>
                  <a:tcPr/>
                </a:tc>
                <a:extLst>
                  <a:ext uri="{0D108BD9-81ED-4DB2-BD59-A6C34878D82A}">
                    <a16:rowId xmlns:a16="http://schemas.microsoft.com/office/drawing/2014/main" val="732887871"/>
                  </a:ext>
                </a:extLst>
              </a:tr>
              <a:tr h="370840">
                <a:tc>
                  <a:txBody>
                    <a:bodyPr/>
                    <a:lstStyle/>
                    <a:p>
                      <a:r>
                        <a:rPr lang="en-US" sz="2400" b="1" dirty="0"/>
                        <a:t>10:13</a:t>
                      </a:r>
                    </a:p>
                  </a:txBody>
                  <a:tcPr/>
                </a:tc>
                <a:tc>
                  <a:txBody>
                    <a:bodyPr/>
                    <a:lstStyle/>
                    <a:p>
                      <a:r>
                        <a:rPr lang="en-US" sz="2400" b="1" dirty="0"/>
                        <a:t>15 minutes</a:t>
                      </a:r>
                    </a:p>
                  </a:txBody>
                  <a:tcPr/>
                </a:tc>
                <a:tc>
                  <a:txBody>
                    <a:bodyPr/>
                    <a:lstStyle/>
                    <a:p>
                      <a:r>
                        <a:rPr lang="en-US" sz="2400" b="1" dirty="0"/>
                        <a:t>Request Ballot</a:t>
                      </a:r>
                    </a:p>
                  </a:txBody>
                  <a:tcPr/>
                </a:tc>
                <a:extLst>
                  <a:ext uri="{0D108BD9-81ED-4DB2-BD59-A6C34878D82A}">
                    <a16:rowId xmlns:a16="http://schemas.microsoft.com/office/drawing/2014/main" val="1474908517"/>
                  </a:ext>
                </a:extLst>
              </a:tr>
              <a:tr h="370840">
                <a:tc>
                  <a:txBody>
                    <a:bodyPr/>
                    <a:lstStyle/>
                    <a:p>
                      <a:r>
                        <a:rPr lang="en-US" sz="2400" dirty="0"/>
                        <a:t>10:28</a:t>
                      </a:r>
                    </a:p>
                  </a:txBody>
                  <a:tcPr/>
                </a:tc>
                <a:tc>
                  <a:txBody>
                    <a:bodyPr/>
                    <a:lstStyle/>
                    <a:p>
                      <a:r>
                        <a:rPr lang="en-US" sz="2400" dirty="0"/>
                        <a:t>5 minutes</a:t>
                      </a:r>
                    </a:p>
                  </a:txBody>
                  <a:tcPr/>
                </a:tc>
                <a:tc>
                  <a:txBody>
                    <a:bodyPr/>
                    <a:lstStyle/>
                    <a:p>
                      <a:r>
                        <a:rPr lang="en-US" sz="2400" dirty="0"/>
                        <a:t>Receive &amp; Return Ballot</a:t>
                      </a:r>
                    </a:p>
                  </a:txBody>
                  <a:tcPr/>
                </a:tc>
                <a:extLst>
                  <a:ext uri="{0D108BD9-81ED-4DB2-BD59-A6C34878D82A}">
                    <a16:rowId xmlns:a16="http://schemas.microsoft.com/office/drawing/2014/main" val="3370959750"/>
                  </a:ext>
                </a:extLst>
              </a:tr>
              <a:tr h="370840">
                <a:tc>
                  <a:txBody>
                    <a:bodyPr/>
                    <a:lstStyle/>
                    <a:p>
                      <a:r>
                        <a:rPr lang="en-US" sz="2400" dirty="0"/>
                        <a:t>10:33</a:t>
                      </a:r>
                    </a:p>
                  </a:txBody>
                  <a:tcPr/>
                </a:tc>
                <a:tc>
                  <a:txBody>
                    <a:bodyPr/>
                    <a:lstStyle/>
                    <a:p>
                      <a:r>
                        <a:rPr lang="en-US" sz="2400" dirty="0"/>
                        <a:t>5 minutes</a:t>
                      </a:r>
                    </a:p>
                  </a:txBody>
                  <a:tcPr/>
                </a:tc>
                <a:tc>
                  <a:txBody>
                    <a:bodyPr/>
                    <a:lstStyle/>
                    <a:p>
                      <a:r>
                        <a:rPr lang="en-US" sz="2400" dirty="0"/>
                        <a:t>Volunteer Opportunities</a:t>
                      </a:r>
                    </a:p>
                  </a:txBody>
                  <a:tcPr/>
                </a:tc>
                <a:extLst>
                  <a:ext uri="{0D108BD9-81ED-4DB2-BD59-A6C34878D82A}">
                    <a16:rowId xmlns:a16="http://schemas.microsoft.com/office/drawing/2014/main" val="818060170"/>
                  </a:ext>
                </a:extLst>
              </a:tr>
              <a:tr h="370840">
                <a:tc>
                  <a:txBody>
                    <a:bodyPr/>
                    <a:lstStyle/>
                    <a:p>
                      <a:r>
                        <a:rPr lang="en-US" sz="2400" dirty="0"/>
                        <a:t>10:38</a:t>
                      </a:r>
                    </a:p>
                  </a:txBody>
                  <a:tcPr/>
                </a:tc>
                <a:tc>
                  <a:txBody>
                    <a:bodyPr/>
                    <a:lstStyle/>
                    <a:p>
                      <a:r>
                        <a:rPr lang="en-US" sz="2400" dirty="0"/>
                        <a:t>2 minutes</a:t>
                      </a:r>
                    </a:p>
                  </a:txBody>
                  <a:tcPr/>
                </a:tc>
                <a:tc>
                  <a:txBody>
                    <a:bodyPr/>
                    <a:lstStyle/>
                    <a:p>
                      <a:r>
                        <a:rPr lang="en-US" sz="2400" dirty="0"/>
                        <a:t>Wrap Up &amp; Final Questions</a:t>
                      </a:r>
                    </a:p>
                  </a:txBody>
                  <a:tcPr/>
                </a:tc>
                <a:extLst>
                  <a:ext uri="{0D108BD9-81ED-4DB2-BD59-A6C34878D82A}">
                    <a16:rowId xmlns:a16="http://schemas.microsoft.com/office/drawing/2014/main" val="159381185"/>
                  </a:ext>
                </a:extLst>
              </a:tr>
            </a:tbl>
          </a:graphicData>
        </a:graphic>
      </p:graphicFrame>
    </p:spTree>
    <p:extLst>
      <p:ext uri="{BB962C8B-B14F-4D97-AF65-F5344CB8AC3E}">
        <p14:creationId xmlns:p14="http://schemas.microsoft.com/office/powerpoint/2010/main" val="139423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EFDCCDEF-D75A-C04D-99E4-F5D69BC8AD5B}"/>
              </a:ext>
            </a:extLst>
          </p:cNvPr>
          <p:cNvGraphicFramePr>
            <a:graphicFrameLocks noGrp="1"/>
          </p:cNvGraphicFramePr>
          <p:nvPr>
            <p:ph idx="1"/>
          </p:nvPr>
        </p:nvGraphicFramePr>
        <p:xfrm>
          <a:off x="620713" y="2275793"/>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9AC8FFB-723F-4444-B245-A5CD16C09565}"/>
              </a:ext>
            </a:extLst>
          </p:cNvPr>
          <p:cNvSpPr>
            <a:spLocks noGrp="1"/>
          </p:cNvSpPr>
          <p:nvPr>
            <p:ph type="title"/>
          </p:nvPr>
        </p:nvSpPr>
        <p:spPr>
          <a:xfrm>
            <a:off x="620160" y="1299339"/>
            <a:ext cx="10871200" cy="914400"/>
          </a:xfrm>
        </p:spPr>
        <p:txBody>
          <a:bodyPr>
            <a:normAutofit/>
          </a:bodyPr>
          <a:lstStyle/>
          <a:p>
            <a:r>
              <a:rPr lang="en-US" dirty="0"/>
              <a:t>Can I submit my ballot request online? Maybe!</a:t>
            </a:r>
          </a:p>
        </p:txBody>
      </p:sp>
      <p:sp>
        <p:nvSpPr>
          <p:cNvPr id="3" name="Rectangle 2">
            <a:extLst>
              <a:ext uri="{FF2B5EF4-FFF2-40B4-BE49-F238E27FC236}">
                <a16:creationId xmlns:a16="http://schemas.microsoft.com/office/drawing/2014/main" id="{ED802305-2ED2-49BA-9A53-9BD095472784}"/>
              </a:ext>
            </a:extLst>
          </p:cNvPr>
          <p:cNvSpPr/>
          <p:nvPr/>
        </p:nvSpPr>
        <p:spPr>
          <a:xfrm>
            <a:off x="620159" y="2378920"/>
            <a:ext cx="11702470" cy="830997"/>
          </a:xfrm>
          <a:prstGeom prst="rect">
            <a:avLst/>
          </a:prstGeom>
        </p:spPr>
        <p:txBody>
          <a:bodyPr wrap="square">
            <a:spAutoFit/>
          </a:bodyPr>
          <a:lstStyle/>
          <a:p>
            <a:pPr lvl="0"/>
            <a:r>
              <a:rPr lang="en-US" sz="2400" dirty="0"/>
              <a:t>Email or online FPCA request varies by state, some allow fax return. All states allow mail return. </a:t>
            </a:r>
            <a:r>
              <a:rPr lang="en-US" sz="2400" u="sng" dirty="0"/>
              <a:t>Conditions and deadlines vary by state</a:t>
            </a:r>
            <a:r>
              <a:rPr lang="en-US" sz="2400" dirty="0"/>
              <a:t>.</a:t>
            </a:r>
          </a:p>
        </p:txBody>
      </p:sp>
      <p:sp>
        <p:nvSpPr>
          <p:cNvPr id="8" name="Rectangle 7">
            <a:extLst>
              <a:ext uri="{FF2B5EF4-FFF2-40B4-BE49-F238E27FC236}">
                <a16:creationId xmlns:a16="http://schemas.microsoft.com/office/drawing/2014/main" id="{89E68402-4E01-1C43-BF31-FE307D515EF4}"/>
              </a:ext>
            </a:extLst>
          </p:cNvPr>
          <p:cNvSpPr/>
          <p:nvPr/>
        </p:nvSpPr>
        <p:spPr>
          <a:xfrm>
            <a:off x="90261" y="5589999"/>
            <a:ext cx="3701142"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1: “Get Registered &amp; </a:t>
            </a:r>
            <a:br>
              <a:rPr lang="en-US">
                <a:solidFill>
                  <a:schemeClr val="accent2">
                    <a:lumMod val="10000"/>
                  </a:schemeClr>
                </a:solidFill>
              </a:rPr>
            </a:br>
            <a:r>
              <a:rPr lang="en-US">
                <a:solidFill>
                  <a:schemeClr val="accent2">
                    <a:lumMod val="10000"/>
                  </a:schemeClr>
                </a:solidFill>
              </a:rPr>
              <a:t>Ready to Vote”</a:t>
            </a:r>
            <a:br>
              <a:rPr lang="en-US">
                <a:solidFill>
                  <a:schemeClr val="accent2">
                    <a:lumMod val="10000"/>
                  </a:schemeClr>
                </a:solidFill>
              </a:rPr>
            </a:br>
            <a:r>
              <a:rPr lang="en-US">
                <a:solidFill>
                  <a:schemeClr val="accent2">
                    <a:lumMod val="10000"/>
                  </a:schemeClr>
                </a:solidFill>
              </a:rPr>
              <a:t>From Jan 1, 2020</a:t>
            </a:r>
          </a:p>
        </p:txBody>
      </p:sp>
      <p:sp>
        <p:nvSpPr>
          <p:cNvPr id="9" name="Rectangle 8">
            <a:extLst>
              <a:ext uri="{FF2B5EF4-FFF2-40B4-BE49-F238E27FC236}">
                <a16:creationId xmlns:a16="http://schemas.microsoft.com/office/drawing/2014/main" id="{8C00EAD7-8C2D-A546-A5BB-CF341423590C}"/>
              </a:ext>
            </a:extLst>
          </p:cNvPr>
          <p:cNvSpPr/>
          <p:nvPr/>
        </p:nvSpPr>
        <p:spPr>
          <a:xfrm>
            <a:off x="3998232" y="5589999"/>
            <a:ext cx="4346475"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2: </a:t>
            </a:r>
            <a:br>
              <a:rPr lang="en-US">
                <a:solidFill>
                  <a:schemeClr val="accent2">
                    <a:lumMod val="10000"/>
                  </a:schemeClr>
                </a:solidFill>
              </a:rPr>
            </a:br>
            <a:r>
              <a:rPr lang="en-US">
                <a:solidFill>
                  <a:schemeClr val="accent2">
                    <a:lumMod val="10000"/>
                  </a:schemeClr>
                </a:solidFill>
              </a:rPr>
              <a:t>Did you get your ballot? </a:t>
            </a:r>
            <a:br>
              <a:rPr lang="en-US">
                <a:solidFill>
                  <a:schemeClr val="accent2">
                    <a:lumMod val="10000"/>
                  </a:schemeClr>
                </a:solidFill>
              </a:rPr>
            </a:br>
            <a:r>
              <a:rPr lang="en-US">
                <a:solidFill>
                  <a:schemeClr val="accent2">
                    <a:lumMod val="10000"/>
                  </a:schemeClr>
                </a:solidFill>
              </a:rPr>
              <a:t>Sept 19, 2020</a:t>
            </a:r>
          </a:p>
        </p:txBody>
      </p:sp>
      <p:sp>
        <p:nvSpPr>
          <p:cNvPr id="10" name="Rectangle 9">
            <a:extLst>
              <a:ext uri="{FF2B5EF4-FFF2-40B4-BE49-F238E27FC236}">
                <a16:creationId xmlns:a16="http://schemas.microsoft.com/office/drawing/2014/main" id="{6851B58E-421F-1643-AEDB-077EE63650BC}"/>
              </a:ext>
            </a:extLst>
          </p:cNvPr>
          <p:cNvSpPr/>
          <p:nvPr/>
        </p:nvSpPr>
        <p:spPr>
          <a:xfrm>
            <a:off x="8243660" y="5589999"/>
            <a:ext cx="3327627"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3: </a:t>
            </a:r>
            <a:br>
              <a:rPr lang="en-US">
                <a:solidFill>
                  <a:schemeClr val="accent2">
                    <a:lumMod val="10000"/>
                  </a:schemeClr>
                </a:solidFill>
              </a:rPr>
            </a:br>
            <a:r>
              <a:rPr lang="en-US">
                <a:solidFill>
                  <a:schemeClr val="accent2">
                    <a:lumMod val="10000"/>
                  </a:schemeClr>
                </a:solidFill>
              </a:rPr>
              <a:t>Bank those ballots</a:t>
            </a:r>
          </a:p>
          <a:p>
            <a:pPr algn="ctr"/>
            <a:r>
              <a:rPr lang="en-US">
                <a:solidFill>
                  <a:schemeClr val="accent2">
                    <a:lumMod val="10000"/>
                  </a:schemeClr>
                </a:solidFill>
              </a:rPr>
              <a:t>From Oct 1, 2020 until Nov. 3</a:t>
            </a:r>
          </a:p>
        </p:txBody>
      </p:sp>
    </p:spTree>
    <p:extLst>
      <p:ext uri="{BB962C8B-B14F-4D97-AF65-F5344CB8AC3E}">
        <p14:creationId xmlns:p14="http://schemas.microsoft.com/office/powerpoint/2010/main" val="2604623989"/>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9616A6-D640-49C1-A23B-AEBE96BAA1CA}"/>
              </a:ext>
            </a:extLst>
          </p:cNvPr>
          <p:cNvSpPr/>
          <p:nvPr/>
        </p:nvSpPr>
        <p:spPr>
          <a:xfrm>
            <a:off x="7952789" y="1642188"/>
            <a:ext cx="3971734" cy="52158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CAB8683-38E6-4D0F-9C00-96531E07FAE1}"/>
              </a:ext>
            </a:extLst>
          </p:cNvPr>
          <p:cNvSpPr/>
          <p:nvPr/>
        </p:nvSpPr>
        <p:spPr>
          <a:xfrm>
            <a:off x="485188" y="2015067"/>
            <a:ext cx="6570133" cy="484293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B0675-DC92-4048-B799-649EF1BBBF3F}"/>
              </a:ext>
            </a:extLst>
          </p:cNvPr>
          <p:cNvSpPr>
            <a:spLocks noGrp="1"/>
          </p:cNvSpPr>
          <p:nvPr>
            <p:ph type="title"/>
          </p:nvPr>
        </p:nvSpPr>
        <p:spPr/>
        <p:txBody>
          <a:bodyPr anchor="ctr">
            <a:normAutofit/>
          </a:bodyPr>
          <a:lstStyle/>
          <a:p>
            <a:r>
              <a:rPr lang="en-US" dirty="0"/>
              <a:t>Easiest Way to Request Ballot!</a:t>
            </a:r>
          </a:p>
        </p:txBody>
      </p:sp>
      <p:pic>
        <p:nvPicPr>
          <p:cNvPr id="8" name="Content Placeholder 7">
            <a:extLst>
              <a:ext uri="{FF2B5EF4-FFF2-40B4-BE49-F238E27FC236}">
                <a16:creationId xmlns:a16="http://schemas.microsoft.com/office/drawing/2014/main" id="{652F76FE-5746-4756-9EDB-BCD5820E220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88388" y="2215062"/>
            <a:ext cx="6146799" cy="4446995"/>
          </a:xfrm>
          <a:prstGeom prst="rect">
            <a:avLst/>
          </a:prstGeom>
          <a:noFill/>
        </p:spPr>
      </p:pic>
      <p:pic>
        <p:nvPicPr>
          <p:cNvPr id="17" name="Picture 2">
            <a:extLst>
              <a:ext uri="{FF2B5EF4-FFF2-40B4-BE49-F238E27FC236}">
                <a16:creationId xmlns:a16="http://schemas.microsoft.com/office/drawing/2014/main" id="{699EAD9B-3FC5-4C4D-B4C3-8B8003EADCE4}"/>
              </a:ext>
            </a:extLst>
          </p:cNvPr>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tretch>
            <a:fillRect/>
          </a:stretch>
        </p:blipFill>
        <p:spPr bwMode="auto">
          <a:xfrm>
            <a:off x="8218961" y="2221575"/>
            <a:ext cx="3408547" cy="43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rrow: Right 14">
            <a:extLst>
              <a:ext uri="{FF2B5EF4-FFF2-40B4-BE49-F238E27FC236}">
                <a16:creationId xmlns:a16="http://schemas.microsoft.com/office/drawing/2014/main" id="{37646E43-31A0-4167-83B0-AAB73F77D100}"/>
              </a:ext>
            </a:extLst>
          </p:cNvPr>
          <p:cNvSpPr/>
          <p:nvPr/>
        </p:nvSpPr>
        <p:spPr>
          <a:xfrm>
            <a:off x="6288833" y="5848106"/>
            <a:ext cx="1593567" cy="6434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9A896C-FE81-4BE5-B06C-6398EC4AFF79}"/>
              </a:ext>
            </a:extLst>
          </p:cNvPr>
          <p:cNvSpPr/>
          <p:nvPr/>
        </p:nvSpPr>
        <p:spPr>
          <a:xfrm>
            <a:off x="8122647" y="1788061"/>
            <a:ext cx="3605411" cy="369332"/>
          </a:xfrm>
          <a:prstGeom prst="rect">
            <a:avLst/>
          </a:prstGeom>
        </p:spPr>
        <p:txBody>
          <a:bodyPr wrap="none">
            <a:spAutoFit/>
          </a:bodyPr>
          <a:lstStyle/>
          <a:p>
            <a:r>
              <a:rPr lang="en-US" dirty="0"/>
              <a:t>Federal Post Card Application (FPCA)</a:t>
            </a:r>
          </a:p>
        </p:txBody>
      </p:sp>
      <p:sp>
        <p:nvSpPr>
          <p:cNvPr id="10" name="Rectangle 9">
            <a:extLst>
              <a:ext uri="{FF2B5EF4-FFF2-40B4-BE49-F238E27FC236}">
                <a16:creationId xmlns:a16="http://schemas.microsoft.com/office/drawing/2014/main" id="{2F51A592-5D86-49B5-821F-B5E233EB1FF5}"/>
              </a:ext>
            </a:extLst>
          </p:cNvPr>
          <p:cNvSpPr/>
          <p:nvPr/>
        </p:nvSpPr>
        <p:spPr>
          <a:xfrm>
            <a:off x="10655561" y="298580"/>
            <a:ext cx="1259624" cy="646331"/>
          </a:xfrm>
          <a:prstGeom prst="rect">
            <a:avLst/>
          </a:prstGeom>
          <a:solidFill>
            <a:srgbClr val="00B0F0"/>
          </a:solidFill>
        </p:spPr>
        <p:txBody>
          <a:bodyPr wrap="square">
            <a:spAutoFit/>
          </a:bodyPr>
          <a:lstStyle/>
          <a:p>
            <a:pPr algn="ctr"/>
            <a:r>
              <a:rPr lang="en-US" sz="3600" dirty="0">
                <a:solidFill>
                  <a:schemeClr val="bg1"/>
                </a:solidFill>
              </a:rPr>
              <a:t>FPCA</a:t>
            </a:r>
          </a:p>
        </p:txBody>
      </p:sp>
    </p:spTree>
    <p:extLst>
      <p:ext uri="{BB962C8B-B14F-4D97-AF65-F5344CB8AC3E}">
        <p14:creationId xmlns:p14="http://schemas.microsoft.com/office/powerpoint/2010/main" val="151135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B8683-38E6-4D0F-9C00-96531E07FAE1}"/>
              </a:ext>
            </a:extLst>
          </p:cNvPr>
          <p:cNvSpPr/>
          <p:nvPr/>
        </p:nvSpPr>
        <p:spPr>
          <a:xfrm>
            <a:off x="485188" y="2015067"/>
            <a:ext cx="6570133" cy="484293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B0675-DC92-4048-B799-649EF1BBBF3F}"/>
              </a:ext>
            </a:extLst>
          </p:cNvPr>
          <p:cNvSpPr>
            <a:spLocks noGrp="1"/>
          </p:cNvSpPr>
          <p:nvPr>
            <p:ph type="title"/>
          </p:nvPr>
        </p:nvSpPr>
        <p:spPr/>
        <p:txBody>
          <a:bodyPr anchor="ctr">
            <a:normAutofit/>
          </a:bodyPr>
          <a:lstStyle/>
          <a:p>
            <a:r>
              <a:rPr lang="en-US" dirty="0"/>
              <a:t>Complete in 5 steps!</a:t>
            </a:r>
          </a:p>
        </p:txBody>
      </p:sp>
      <p:pic>
        <p:nvPicPr>
          <p:cNvPr id="8" name="Content Placeholder 7">
            <a:extLst>
              <a:ext uri="{FF2B5EF4-FFF2-40B4-BE49-F238E27FC236}">
                <a16:creationId xmlns:a16="http://schemas.microsoft.com/office/drawing/2014/main" id="{652F76FE-5746-4756-9EDB-BCD5820E220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88388" y="2215062"/>
            <a:ext cx="6146799" cy="4446995"/>
          </a:xfrm>
          <a:prstGeom prst="rect">
            <a:avLst/>
          </a:prstGeom>
          <a:noFill/>
        </p:spPr>
      </p:pic>
      <p:sp>
        <p:nvSpPr>
          <p:cNvPr id="15" name="Arrow: Right 14">
            <a:extLst>
              <a:ext uri="{FF2B5EF4-FFF2-40B4-BE49-F238E27FC236}">
                <a16:creationId xmlns:a16="http://schemas.microsoft.com/office/drawing/2014/main" id="{37646E43-31A0-4167-83B0-AAB73F77D100}"/>
              </a:ext>
            </a:extLst>
          </p:cNvPr>
          <p:cNvSpPr/>
          <p:nvPr/>
        </p:nvSpPr>
        <p:spPr>
          <a:xfrm>
            <a:off x="6288833" y="5848106"/>
            <a:ext cx="1593567" cy="6434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51A592-5D86-49B5-821F-B5E233EB1FF5}"/>
              </a:ext>
            </a:extLst>
          </p:cNvPr>
          <p:cNvSpPr/>
          <p:nvPr/>
        </p:nvSpPr>
        <p:spPr>
          <a:xfrm>
            <a:off x="10655561" y="298580"/>
            <a:ext cx="1259624" cy="646331"/>
          </a:xfrm>
          <a:prstGeom prst="rect">
            <a:avLst/>
          </a:prstGeom>
          <a:solidFill>
            <a:srgbClr val="00B0F0"/>
          </a:solidFill>
        </p:spPr>
        <p:txBody>
          <a:bodyPr wrap="square">
            <a:spAutoFit/>
          </a:bodyPr>
          <a:lstStyle/>
          <a:p>
            <a:pPr algn="ctr"/>
            <a:r>
              <a:rPr lang="en-US" sz="3600" dirty="0">
                <a:solidFill>
                  <a:schemeClr val="bg1"/>
                </a:solidFill>
              </a:rPr>
              <a:t>FPCA</a:t>
            </a:r>
          </a:p>
        </p:txBody>
      </p:sp>
      <p:sp>
        <p:nvSpPr>
          <p:cNvPr id="11" name="Content Placeholder 2">
            <a:extLst>
              <a:ext uri="{FF2B5EF4-FFF2-40B4-BE49-F238E27FC236}">
                <a16:creationId xmlns:a16="http://schemas.microsoft.com/office/drawing/2014/main" id="{7E230A4F-ABF9-4A9A-AA3E-461163DF6C6E}"/>
              </a:ext>
            </a:extLst>
          </p:cNvPr>
          <p:cNvSpPr>
            <a:spLocks noGrp="1"/>
          </p:cNvSpPr>
          <p:nvPr>
            <p:ph sz="half" idx="2"/>
          </p:nvPr>
        </p:nvSpPr>
        <p:spPr>
          <a:xfrm>
            <a:off x="7380514" y="2287588"/>
            <a:ext cx="4457700" cy="4351337"/>
          </a:xfrm>
        </p:spPr>
        <p:txBody>
          <a:bodyPr>
            <a:normAutofit/>
          </a:bodyPr>
          <a:lstStyle/>
          <a:p>
            <a:pPr marL="514350" indent="-514350">
              <a:buFont typeface="+mj-lt"/>
              <a:buAutoNum type="arabicPeriod"/>
            </a:pPr>
            <a:r>
              <a:rPr lang="en-US" dirty="0"/>
              <a:t>Your Information</a:t>
            </a:r>
          </a:p>
          <a:p>
            <a:pPr marL="514350" indent="-514350">
              <a:buFont typeface="+mj-lt"/>
              <a:buAutoNum type="arabicPeriod"/>
            </a:pPr>
            <a:r>
              <a:rPr lang="en-US" dirty="0"/>
              <a:t>Voting Information</a:t>
            </a:r>
          </a:p>
          <a:p>
            <a:pPr marL="514350" indent="-514350">
              <a:buFont typeface="+mj-lt"/>
              <a:buAutoNum type="arabicPeriod"/>
            </a:pPr>
            <a:r>
              <a:rPr lang="en-US" dirty="0"/>
              <a:t>Identification</a:t>
            </a:r>
          </a:p>
          <a:p>
            <a:pPr marL="514350" indent="-514350">
              <a:buFont typeface="+mj-lt"/>
              <a:buAutoNum type="arabicPeriod"/>
            </a:pPr>
            <a:r>
              <a:rPr lang="en-US" dirty="0"/>
              <a:t>Review</a:t>
            </a:r>
          </a:p>
          <a:p>
            <a:pPr marL="514350" indent="-514350">
              <a:buFont typeface="+mj-lt"/>
              <a:buAutoNum type="arabicPeriod"/>
            </a:pPr>
            <a:r>
              <a:rPr lang="en-US" dirty="0"/>
              <a:t>Sign and Submit</a:t>
            </a:r>
          </a:p>
          <a:p>
            <a:pPr marL="514350" indent="-514350">
              <a:buFont typeface="+mj-lt"/>
              <a:buAutoNum type="arabicPeriod"/>
            </a:pPr>
            <a:endParaRPr lang="en-US" dirty="0"/>
          </a:p>
        </p:txBody>
      </p:sp>
    </p:spTree>
    <p:extLst>
      <p:ext uri="{BB962C8B-B14F-4D97-AF65-F5344CB8AC3E}">
        <p14:creationId xmlns:p14="http://schemas.microsoft.com/office/powerpoint/2010/main" val="285418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3338-ADC1-4E98-B45A-2EE48C035A59}"/>
              </a:ext>
            </a:extLst>
          </p:cNvPr>
          <p:cNvSpPr>
            <a:spLocks noGrp="1"/>
          </p:cNvSpPr>
          <p:nvPr>
            <p:ph type="title"/>
          </p:nvPr>
        </p:nvSpPr>
        <p:spPr/>
        <p:txBody>
          <a:bodyPr/>
          <a:lstStyle/>
          <a:p>
            <a:r>
              <a:rPr lang="en-US" dirty="0"/>
              <a:t>1. Your Info</a:t>
            </a:r>
          </a:p>
        </p:txBody>
      </p:sp>
      <p:sp>
        <p:nvSpPr>
          <p:cNvPr id="4" name="Content Placeholder 3">
            <a:extLst>
              <a:ext uri="{FF2B5EF4-FFF2-40B4-BE49-F238E27FC236}">
                <a16:creationId xmlns:a16="http://schemas.microsoft.com/office/drawing/2014/main" id="{4D7C2DEA-A440-47FD-ABB7-E15A3BE4E8D9}"/>
              </a:ext>
            </a:extLst>
          </p:cNvPr>
          <p:cNvSpPr>
            <a:spLocks noGrp="1"/>
          </p:cNvSpPr>
          <p:nvPr>
            <p:ph idx="1"/>
          </p:nvPr>
        </p:nvSpPr>
        <p:spPr>
          <a:xfrm>
            <a:off x="620160" y="2402006"/>
            <a:ext cx="5057309" cy="4216180"/>
          </a:xfrm>
        </p:spPr>
        <p:txBody>
          <a:bodyPr>
            <a:noAutofit/>
          </a:bodyPr>
          <a:lstStyle/>
          <a:p>
            <a:pPr marL="0" indent="0">
              <a:lnSpc>
                <a:spcPct val="100000"/>
              </a:lnSpc>
              <a:spcBef>
                <a:spcPts val="0"/>
              </a:spcBef>
              <a:spcAft>
                <a:spcPts val="2400"/>
              </a:spcAft>
              <a:buNone/>
            </a:pPr>
            <a:r>
              <a:rPr lang="en-US" sz="2200" dirty="0"/>
              <a:t>Current address in China should be typed with alpha characters. Do not write with Chinese characters. </a:t>
            </a:r>
          </a:p>
          <a:p>
            <a:pPr marL="0" indent="0">
              <a:lnSpc>
                <a:spcPct val="100000"/>
              </a:lnSpc>
              <a:spcBef>
                <a:spcPts val="0"/>
              </a:spcBef>
              <a:spcAft>
                <a:spcPts val="2400"/>
              </a:spcAft>
              <a:buNone/>
            </a:pPr>
            <a:r>
              <a:rPr lang="en-US" sz="2200" dirty="0"/>
              <a:t>Postal codes in </a:t>
            </a:r>
            <a:r>
              <a:rPr lang="en-US" altLang="zh-CN" sz="2200" dirty="0"/>
              <a:t>China can be looked up here: </a:t>
            </a:r>
            <a:r>
              <a:rPr lang="en-US" altLang="zh-CN" sz="2200" dirty="0">
                <a:solidFill>
                  <a:schemeClr val="bg1">
                    <a:lumMod val="50000"/>
                  </a:schemeClr>
                </a:solidFill>
              </a:rPr>
              <a:t>www.ip138.com/post/ </a:t>
            </a:r>
            <a:r>
              <a:rPr lang="en-US" altLang="zh-CN" sz="2200" dirty="0"/>
              <a:t>(scroll down)</a:t>
            </a:r>
            <a:endParaRPr lang="en-US" altLang="zh-CN" sz="2200" dirty="0">
              <a:solidFill>
                <a:schemeClr val="bg1">
                  <a:lumMod val="50000"/>
                </a:schemeClr>
              </a:solidFill>
            </a:endParaRPr>
          </a:p>
          <a:p>
            <a:pPr marL="0" indent="0">
              <a:lnSpc>
                <a:spcPct val="100000"/>
              </a:lnSpc>
              <a:spcBef>
                <a:spcPts val="0"/>
              </a:spcBef>
              <a:spcAft>
                <a:spcPts val="2400"/>
              </a:spcAft>
              <a:buNone/>
            </a:pPr>
            <a:r>
              <a:rPr lang="en-US" sz="2200" dirty="0"/>
              <a:t>Your full China address is for informational purposes and </a:t>
            </a:r>
            <a:r>
              <a:rPr lang="en-US" sz="2200" b="1" dirty="0"/>
              <a:t>required</a:t>
            </a:r>
            <a:r>
              <a:rPr lang="en-US" sz="2200" dirty="0"/>
              <a:t> even though it </a:t>
            </a:r>
            <a:r>
              <a:rPr lang="en-US" sz="2200"/>
              <a:t>(probably) cannot </a:t>
            </a:r>
            <a:r>
              <a:rPr lang="en-US" sz="2200" dirty="0"/>
              <a:t>be used in this format to send a ballot to you in </a:t>
            </a:r>
            <a:r>
              <a:rPr lang="en-US" sz="2200"/>
              <a:t>China.</a:t>
            </a:r>
            <a:endParaRPr lang="en-US" altLang="zh-CN" sz="2200" dirty="0"/>
          </a:p>
        </p:txBody>
      </p:sp>
      <p:pic>
        <p:nvPicPr>
          <p:cNvPr id="10" name="Picture 9">
            <a:extLst>
              <a:ext uri="{FF2B5EF4-FFF2-40B4-BE49-F238E27FC236}">
                <a16:creationId xmlns:a16="http://schemas.microsoft.com/office/drawing/2014/main" id="{44FFF4E8-B9DA-4DE0-81B7-9412E2C5B57D}"/>
              </a:ext>
            </a:extLst>
          </p:cNvPr>
          <p:cNvPicPr>
            <a:picLocks noChangeAspect="1"/>
          </p:cNvPicPr>
          <p:nvPr/>
        </p:nvPicPr>
        <p:blipFill>
          <a:blip r:embed="rId2"/>
          <a:stretch>
            <a:fillRect/>
          </a:stretch>
        </p:blipFill>
        <p:spPr>
          <a:xfrm>
            <a:off x="5961002" y="130632"/>
            <a:ext cx="4058216" cy="430590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988B657-9231-46B8-AE0F-594AF52E9E18}"/>
              </a:ext>
            </a:extLst>
          </p:cNvPr>
          <p:cNvPicPr>
            <a:picLocks noChangeAspect="1"/>
          </p:cNvPicPr>
          <p:nvPr/>
        </p:nvPicPr>
        <p:blipFill>
          <a:blip r:embed="rId3"/>
          <a:stretch>
            <a:fillRect/>
          </a:stretch>
        </p:blipFill>
        <p:spPr>
          <a:xfrm>
            <a:off x="7669423" y="3187926"/>
            <a:ext cx="4326634" cy="3523117"/>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13" name="Straight Connector 12">
            <a:extLst>
              <a:ext uri="{FF2B5EF4-FFF2-40B4-BE49-F238E27FC236}">
                <a16:creationId xmlns:a16="http://schemas.microsoft.com/office/drawing/2014/main" id="{05706A41-DA68-4004-A24D-80A8D0D87EC9}"/>
              </a:ext>
            </a:extLst>
          </p:cNvPr>
          <p:cNvCxnSpPr>
            <a:cxnSpLocks/>
          </p:cNvCxnSpPr>
          <p:nvPr/>
        </p:nvCxnSpPr>
        <p:spPr>
          <a:xfrm>
            <a:off x="5513696" y="2947916"/>
            <a:ext cx="3534770" cy="1269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56D398-1B0E-4808-87F9-AB7877E46D5F}"/>
              </a:ext>
            </a:extLst>
          </p:cNvPr>
          <p:cNvCxnSpPr>
            <a:cxnSpLocks/>
          </p:cNvCxnSpPr>
          <p:nvPr/>
        </p:nvCxnSpPr>
        <p:spPr>
          <a:xfrm>
            <a:off x="5513696" y="4039737"/>
            <a:ext cx="2786177" cy="1504666"/>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aphic 13" descr="No sign">
            <a:extLst>
              <a:ext uri="{FF2B5EF4-FFF2-40B4-BE49-F238E27FC236}">
                <a16:creationId xmlns:a16="http://schemas.microsoft.com/office/drawing/2014/main" id="{72AC264C-BA76-48FC-B4E4-D65C97FA77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81946" y="3411938"/>
            <a:ext cx="1842447" cy="1842447"/>
          </a:xfrm>
          <a:prstGeom prst="rect">
            <a:avLst/>
          </a:prstGeom>
        </p:spPr>
      </p:pic>
      <p:sp>
        <p:nvSpPr>
          <p:cNvPr id="16" name="TextBox 15">
            <a:extLst>
              <a:ext uri="{FF2B5EF4-FFF2-40B4-BE49-F238E27FC236}">
                <a16:creationId xmlns:a16="http://schemas.microsoft.com/office/drawing/2014/main" id="{0D2B2F92-DF2A-45A3-A505-4F3D864FCCFF}"/>
              </a:ext>
            </a:extLst>
          </p:cNvPr>
          <p:cNvSpPr txBox="1"/>
          <p:nvPr/>
        </p:nvSpPr>
        <p:spPr>
          <a:xfrm>
            <a:off x="10002667" y="3924628"/>
            <a:ext cx="1255594" cy="707886"/>
          </a:xfrm>
          <a:prstGeom prst="rect">
            <a:avLst/>
          </a:prstGeom>
          <a:noFill/>
        </p:spPr>
        <p:txBody>
          <a:bodyPr wrap="square" rtlCol="0">
            <a:spAutoFit/>
          </a:bodyPr>
          <a:lstStyle/>
          <a:p>
            <a:r>
              <a:rPr lang="zh-CN" altLang="en-US" sz="4000" dirty="0">
                <a:latin typeface="DengXian" panose="02010600030101010101" pitchFamily="2" charset="-122"/>
                <a:ea typeface="DengXian" panose="02010600030101010101" pitchFamily="2" charset="-122"/>
              </a:rPr>
              <a:t>汉字</a:t>
            </a:r>
            <a:endParaRPr lang="en-US" sz="4000" dirty="0">
              <a:latin typeface="DengXian" panose="02010600030101010101" pitchFamily="2" charset="-122"/>
              <a:ea typeface="DengXian" panose="02010600030101010101" pitchFamily="2" charset="-122"/>
            </a:endParaRPr>
          </a:p>
        </p:txBody>
      </p:sp>
      <p:sp>
        <p:nvSpPr>
          <p:cNvPr id="18" name="Rectangle 17">
            <a:extLst>
              <a:ext uri="{FF2B5EF4-FFF2-40B4-BE49-F238E27FC236}">
                <a16:creationId xmlns:a16="http://schemas.microsoft.com/office/drawing/2014/main" id="{CA6E87C4-9773-41E8-B81C-E10B00FCEB37}"/>
              </a:ext>
            </a:extLst>
          </p:cNvPr>
          <p:cNvSpPr/>
          <p:nvPr/>
        </p:nvSpPr>
        <p:spPr>
          <a:xfrm>
            <a:off x="8327168" y="5359737"/>
            <a:ext cx="2361544" cy="369332"/>
          </a:xfrm>
          <a:prstGeom prst="rect">
            <a:avLst/>
          </a:prstGeom>
        </p:spPr>
        <p:txBody>
          <a:bodyPr wrap="none">
            <a:spAutoFit/>
          </a:bodyPr>
          <a:lstStyle/>
          <a:p>
            <a:r>
              <a:rPr lang="en-US" altLang="zh-CN" b="1" dirty="0"/>
              <a:t>www.ip138.com/post/</a:t>
            </a:r>
            <a:endParaRPr lang="en-US" dirty="0"/>
          </a:p>
        </p:txBody>
      </p:sp>
      <p:pic>
        <p:nvPicPr>
          <p:cNvPr id="12" name="Picture 11">
            <a:extLst>
              <a:ext uri="{FF2B5EF4-FFF2-40B4-BE49-F238E27FC236}">
                <a16:creationId xmlns:a16="http://schemas.microsoft.com/office/drawing/2014/main" id="{6E7AFE69-896E-473B-8F05-E6863960772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0789" y="3936306"/>
            <a:ext cx="1274712" cy="929608"/>
          </a:xfrm>
          <a:prstGeom prst="rect">
            <a:avLst/>
          </a:prstGeom>
          <a:noFill/>
          <a:ln>
            <a:noFill/>
          </a:ln>
        </p:spPr>
      </p:pic>
    </p:spTree>
    <p:extLst>
      <p:ext uri="{BB962C8B-B14F-4D97-AF65-F5344CB8AC3E}">
        <p14:creationId xmlns:p14="http://schemas.microsoft.com/office/powerpoint/2010/main" val="100948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CE45CCD1-EB67-436E-9844-96DE8D9BEA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887" y="2342520"/>
            <a:ext cx="2133898" cy="4515480"/>
          </a:xfrm>
          <a:prstGeom prst="rect">
            <a:avLst/>
          </a:prstGeom>
        </p:spPr>
      </p:pic>
      <p:sp>
        <p:nvSpPr>
          <p:cNvPr id="9" name="Rectangle: Rounded Corners 8">
            <a:extLst>
              <a:ext uri="{FF2B5EF4-FFF2-40B4-BE49-F238E27FC236}">
                <a16:creationId xmlns:a16="http://schemas.microsoft.com/office/drawing/2014/main" id="{F49F7EFC-FA21-49F6-9FE4-3900678D2740}"/>
              </a:ext>
            </a:extLst>
          </p:cNvPr>
          <p:cNvSpPr/>
          <p:nvPr/>
        </p:nvSpPr>
        <p:spPr>
          <a:xfrm>
            <a:off x="2463482" y="1456262"/>
            <a:ext cx="8415864" cy="87283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normAutofit lnSpcReduction="10000"/>
          </a:bodyPr>
          <a:lstStyle/>
          <a:p>
            <a:r>
              <a:rPr lang="en-US" sz="4800" dirty="0">
                <a:latin typeface="Modern Love Caps" panose="020B0604020202020204" pitchFamily="82" charset="0"/>
                <a:cs typeface="Dubai Medium" panose="020B0603030403030204" pitchFamily="34" charset="-78"/>
              </a:rPr>
              <a:t>What state do I vote in?</a:t>
            </a:r>
          </a:p>
        </p:txBody>
      </p:sp>
      <p:sp>
        <p:nvSpPr>
          <p:cNvPr id="6" name="Content Placeholder 5">
            <a:extLst>
              <a:ext uri="{FF2B5EF4-FFF2-40B4-BE49-F238E27FC236}">
                <a16:creationId xmlns:a16="http://schemas.microsoft.com/office/drawing/2014/main" id="{23454B4A-2BA1-4186-9268-86313A6396FC}"/>
              </a:ext>
            </a:extLst>
          </p:cNvPr>
          <p:cNvSpPr>
            <a:spLocks noGrp="1"/>
          </p:cNvSpPr>
          <p:nvPr>
            <p:ph type="body" idx="1"/>
          </p:nvPr>
        </p:nvSpPr>
        <p:spPr>
          <a:xfrm>
            <a:off x="2463482" y="2218268"/>
            <a:ext cx="8415867" cy="3759199"/>
          </a:xfrm>
          <a:solidFill>
            <a:srgbClr val="FFFFCC"/>
          </a:solidFill>
        </p:spPr>
        <p:txBody>
          <a:bodyPr lIns="180000" tIns="180000" rIns="180000" bIns="180000">
            <a:noAutofit/>
          </a:bodyPr>
          <a:lstStyle/>
          <a:p>
            <a:r>
              <a:rPr lang="en-US" dirty="0">
                <a:solidFill>
                  <a:schemeClr val="tx1"/>
                </a:solidFill>
              </a:rPr>
              <a:t>Your voting address is the last place you lived in the U.S. </a:t>
            </a:r>
          </a:p>
          <a:p>
            <a:r>
              <a:rPr lang="en-US" dirty="0">
                <a:solidFill>
                  <a:schemeClr val="tx1"/>
                </a:solidFill>
              </a:rPr>
              <a:t>It doesn’t matter if you have any existing relationship to this address. It doesn’t matter:</a:t>
            </a:r>
          </a:p>
          <a:p>
            <a:pPr marL="342900" indent="-342900">
              <a:buFont typeface="Calibri" panose="020F0502020204030204" pitchFamily="34" charset="0"/>
              <a:buChar char="×"/>
            </a:pPr>
            <a:r>
              <a:rPr lang="en-US" dirty="0">
                <a:solidFill>
                  <a:schemeClr val="tx1"/>
                </a:solidFill>
              </a:rPr>
              <a:t>who owns the property now</a:t>
            </a:r>
          </a:p>
          <a:p>
            <a:pPr marL="342900" indent="-342900">
              <a:buFont typeface="Calibri" panose="020F0502020204030204" pitchFamily="34" charset="0"/>
              <a:buChar char="×"/>
            </a:pPr>
            <a:r>
              <a:rPr lang="en-US" dirty="0">
                <a:solidFill>
                  <a:schemeClr val="tx1"/>
                </a:solidFill>
              </a:rPr>
              <a:t>even if it no longer exists as a residence</a:t>
            </a:r>
          </a:p>
          <a:p>
            <a:pPr marL="342900" indent="-342900">
              <a:buFont typeface="Calibri" panose="020F0502020204030204" pitchFamily="34" charset="0"/>
              <a:buChar char="×"/>
            </a:pPr>
            <a:r>
              <a:rPr lang="en-US" dirty="0">
                <a:solidFill>
                  <a:schemeClr val="tx1"/>
                </a:solidFill>
              </a:rPr>
              <a:t>whether you were registered to vote before you left</a:t>
            </a:r>
          </a:p>
          <a:p>
            <a:pPr marL="342900" indent="-342900">
              <a:buFont typeface="Calibri" panose="020F0502020204030204" pitchFamily="34" charset="0"/>
              <a:buChar char="×"/>
            </a:pPr>
            <a:r>
              <a:rPr lang="en-US" dirty="0">
                <a:solidFill>
                  <a:schemeClr val="tx1"/>
                </a:solidFill>
              </a:rPr>
              <a:t>whether you intend to return to that state </a:t>
            </a:r>
          </a:p>
          <a:p>
            <a:pPr marL="342900" indent="-342900">
              <a:buFont typeface="Calibri" panose="020F0502020204030204" pitchFamily="34" charset="0"/>
              <a:buChar char="×"/>
            </a:pPr>
            <a:r>
              <a:rPr lang="en-US" dirty="0">
                <a:solidFill>
                  <a:schemeClr val="tx1"/>
                </a:solidFill>
              </a:rPr>
              <a:t>how long you have lived abroad</a:t>
            </a:r>
          </a:p>
          <a:p>
            <a:pPr marL="0" indent="0">
              <a:buNone/>
            </a:pPr>
            <a:endParaRPr lang="en-US" dirty="0">
              <a:solidFill>
                <a:schemeClr val="tx1"/>
              </a:solidFill>
            </a:endParaRPr>
          </a:p>
        </p:txBody>
      </p:sp>
      <p:sp>
        <p:nvSpPr>
          <p:cNvPr id="5" name="Rectangle 4">
            <a:extLst>
              <a:ext uri="{FF2B5EF4-FFF2-40B4-BE49-F238E27FC236}">
                <a16:creationId xmlns:a16="http://schemas.microsoft.com/office/drawing/2014/main" id="{F40A6EA0-7F62-40FE-87AE-40DD28353C77}"/>
              </a:ext>
            </a:extLst>
          </p:cNvPr>
          <p:cNvSpPr/>
          <p:nvPr/>
        </p:nvSpPr>
        <p:spPr>
          <a:xfrm>
            <a:off x="2463482" y="1144600"/>
            <a:ext cx="965842" cy="369332"/>
          </a:xfrm>
          <a:prstGeom prst="rect">
            <a:avLst/>
          </a:prstGeom>
        </p:spPr>
        <p:txBody>
          <a:bodyPr wrap="none">
            <a:spAutoFit/>
          </a:bodyPr>
          <a:lstStyle/>
          <a:p>
            <a:r>
              <a:rPr lang="en-US" dirty="0">
                <a:cs typeface="Dubai Medium" panose="020B0603030403030204" pitchFamily="34" charset="-78"/>
              </a:rPr>
              <a:t>FAQ #13</a:t>
            </a:r>
            <a:endParaRPr lang="en-US" dirty="0"/>
          </a:p>
        </p:txBody>
      </p:sp>
      <p:sp>
        <p:nvSpPr>
          <p:cNvPr id="7" name="Rectangle 6">
            <a:extLst>
              <a:ext uri="{FF2B5EF4-FFF2-40B4-BE49-F238E27FC236}">
                <a16:creationId xmlns:a16="http://schemas.microsoft.com/office/drawing/2014/main" id="{22D9EC19-44E0-49F5-A5C3-A03144931A80}"/>
              </a:ext>
            </a:extLst>
          </p:cNvPr>
          <p:cNvSpPr/>
          <p:nvPr/>
        </p:nvSpPr>
        <p:spPr>
          <a:xfrm>
            <a:off x="2463482" y="6190734"/>
            <a:ext cx="4264244" cy="369332"/>
          </a:xfrm>
          <a:prstGeom prst="rect">
            <a:avLst/>
          </a:prstGeom>
        </p:spPr>
        <p:txBody>
          <a:bodyPr wrap="none">
            <a:spAutoFit/>
          </a:bodyPr>
          <a:lstStyle/>
          <a:p>
            <a:r>
              <a:rPr lang="en-US" dirty="0"/>
              <a:t>Source: www.votefromabroad.org/faqs/13/</a:t>
            </a:r>
          </a:p>
        </p:txBody>
      </p:sp>
    </p:spTree>
    <p:extLst>
      <p:ext uri="{BB962C8B-B14F-4D97-AF65-F5344CB8AC3E}">
        <p14:creationId xmlns:p14="http://schemas.microsoft.com/office/powerpoint/2010/main" val="306305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3338-ADC1-4E98-B45A-2EE48C035A59}"/>
              </a:ext>
            </a:extLst>
          </p:cNvPr>
          <p:cNvSpPr>
            <a:spLocks noGrp="1"/>
          </p:cNvSpPr>
          <p:nvPr>
            <p:ph type="title"/>
          </p:nvPr>
        </p:nvSpPr>
        <p:spPr/>
        <p:txBody>
          <a:bodyPr/>
          <a:lstStyle/>
          <a:p>
            <a:r>
              <a:rPr lang="en-US" dirty="0"/>
              <a:t>2. Voting Info</a:t>
            </a:r>
          </a:p>
        </p:txBody>
      </p:sp>
      <p:sp>
        <p:nvSpPr>
          <p:cNvPr id="9" name="Content Placeholder 8">
            <a:extLst>
              <a:ext uri="{FF2B5EF4-FFF2-40B4-BE49-F238E27FC236}">
                <a16:creationId xmlns:a16="http://schemas.microsoft.com/office/drawing/2014/main" id="{05D4E8C4-9AE6-4B4E-AF95-EBFE0B9B402B}"/>
              </a:ext>
            </a:extLst>
          </p:cNvPr>
          <p:cNvSpPr>
            <a:spLocks noGrp="1"/>
          </p:cNvSpPr>
          <p:nvPr>
            <p:ph idx="1"/>
          </p:nvPr>
        </p:nvSpPr>
        <p:spPr>
          <a:xfrm>
            <a:off x="620160" y="2624902"/>
            <a:ext cx="6433783" cy="3993284"/>
          </a:xfrm>
        </p:spPr>
        <p:txBody>
          <a:bodyPr/>
          <a:lstStyle/>
          <a:p>
            <a:r>
              <a:rPr lang="en-US" dirty="0"/>
              <a:t>Your voting address, including country and voting jurisdiction (drop-down) </a:t>
            </a:r>
            <a:br>
              <a:rPr lang="en-US" dirty="0"/>
            </a:br>
            <a:r>
              <a:rPr lang="en-US" dirty="0"/>
              <a:t>– can cause the most problems for voters. (see next slide)</a:t>
            </a:r>
          </a:p>
          <a:p>
            <a:r>
              <a:rPr lang="en-US" dirty="0"/>
              <a:t>Are you abroad temporarily or indefinitely?</a:t>
            </a:r>
          </a:p>
          <a:p>
            <a:r>
              <a:rPr lang="en-US" dirty="0"/>
              <a:t>Recommend: Email or online</a:t>
            </a:r>
          </a:p>
        </p:txBody>
      </p:sp>
      <p:pic>
        <p:nvPicPr>
          <p:cNvPr id="10" name="Picture 9">
            <a:extLst>
              <a:ext uri="{FF2B5EF4-FFF2-40B4-BE49-F238E27FC236}">
                <a16:creationId xmlns:a16="http://schemas.microsoft.com/office/drawing/2014/main" id="{55A281D4-6672-4BA4-9659-956CBA85AB6F}"/>
              </a:ext>
            </a:extLst>
          </p:cNvPr>
          <p:cNvPicPr>
            <a:picLocks noChangeAspect="1"/>
          </p:cNvPicPr>
          <p:nvPr/>
        </p:nvPicPr>
        <p:blipFill>
          <a:blip r:embed="rId3"/>
          <a:stretch>
            <a:fillRect/>
          </a:stretch>
        </p:blipFill>
        <p:spPr>
          <a:xfrm>
            <a:off x="7242121" y="549419"/>
            <a:ext cx="4010585" cy="4420217"/>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1AE1DAF1-856E-40F4-B6F7-FCBA8316A923}"/>
              </a:ext>
            </a:extLst>
          </p:cNvPr>
          <p:cNvCxnSpPr>
            <a:cxnSpLocks/>
          </p:cNvCxnSpPr>
          <p:nvPr/>
        </p:nvCxnSpPr>
        <p:spPr>
          <a:xfrm flipH="1">
            <a:off x="4294414" y="1257298"/>
            <a:ext cx="2955472" cy="1469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DE4724-356A-4646-AD6D-AFE047BBF352}"/>
              </a:ext>
            </a:extLst>
          </p:cNvPr>
          <p:cNvCxnSpPr>
            <a:cxnSpLocks/>
          </p:cNvCxnSpPr>
          <p:nvPr/>
        </p:nvCxnSpPr>
        <p:spPr>
          <a:xfrm flipV="1">
            <a:off x="5470071" y="4065814"/>
            <a:ext cx="1796143" cy="408215"/>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24F6013-8D5E-4056-9BDC-A5A249930F69}"/>
              </a:ext>
            </a:extLst>
          </p:cNvPr>
          <p:cNvPicPr>
            <a:picLocks noChangeAspect="1"/>
          </p:cNvPicPr>
          <p:nvPr/>
        </p:nvPicPr>
        <p:blipFill>
          <a:blip r:embed="rId4"/>
          <a:stretch>
            <a:fillRect/>
          </a:stretch>
        </p:blipFill>
        <p:spPr>
          <a:xfrm>
            <a:off x="7253687" y="4601628"/>
            <a:ext cx="4020111" cy="2191056"/>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22" name="Straight Connector 21">
            <a:extLst>
              <a:ext uri="{FF2B5EF4-FFF2-40B4-BE49-F238E27FC236}">
                <a16:creationId xmlns:a16="http://schemas.microsoft.com/office/drawing/2014/main" id="{D031494E-944C-4054-A458-0274EE258A0C}"/>
              </a:ext>
            </a:extLst>
          </p:cNvPr>
          <p:cNvCxnSpPr>
            <a:cxnSpLocks/>
          </p:cNvCxnSpPr>
          <p:nvPr/>
        </p:nvCxnSpPr>
        <p:spPr>
          <a:xfrm>
            <a:off x="5241471" y="5421086"/>
            <a:ext cx="210638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AFDB4C5-216B-465D-AE7C-EFEFE318B564}"/>
              </a:ext>
            </a:extLst>
          </p:cNvPr>
          <p:cNvSpPr/>
          <p:nvPr/>
        </p:nvSpPr>
        <p:spPr>
          <a:xfrm>
            <a:off x="7206343" y="5295900"/>
            <a:ext cx="1518557" cy="5061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Flag of the United States of America">
            <a:extLst>
              <a:ext uri="{FF2B5EF4-FFF2-40B4-BE49-F238E27FC236}">
                <a16:creationId xmlns:a16="http://schemas.microsoft.com/office/drawing/2014/main" id="{74F1AB76-6400-45FF-B190-EFB45C5C1D5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3959" y="1959428"/>
            <a:ext cx="1287781" cy="679269"/>
          </a:xfrm>
          <a:prstGeom prst="rect">
            <a:avLst/>
          </a:prstGeom>
          <a:noFill/>
          <a:ln>
            <a:noFill/>
          </a:ln>
        </p:spPr>
      </p:pic>
    </p:spTree>
    <p:extLst>
      <p:ext uri="{BB962C8B-B14F-4D97-AF65-F5344CB8AC3E}">
        <p14:creationId xmlns:p14="http://schemas.microsoft.com/office/powerpoint/2010/main" val="38043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A536-3E17-454A-89DF-576D27216CFB}"/>
              </a:ext>
            </a:extLst>
          </p:cNvPr>
          <p:cNvSpPr>
            <a:spLocks noGrp="1"/>
          </p:cNvSpPr>
          <p:nvPr>
            <p:ph type="title"/>
          </p:nvPr>
        </p:nvSpPr>
        <p:spPr/>
        <p:txBody>
          <a:bodyPr/>
          <a:lstStyle/>
          <a:p>
            <a:r>
              <a:rPr lang="en-US" dirty="0"/>
              <a:t>3. Identification</a:t>
            </a:r>
          </a:p>
        </p:txBody>
      </p:sp>
      <p:sp>
        <p:nvSpPr>
          <p:cNvPr id="6" name="Content Placeholder 5">
            <a:extLst>
              <a:ext uri="{FF2B5EF4-FFF2-40B4-BE49-F238E27FC236}">
                <a16:creationId xmlns:a16="http://schemas.microsoft.com/office/drawing/2014/main" id="{A56DC875-E480-4328-B8F0-DF5D735A0EE6}"/>
              </a:ext>
            </a:extLst>
          </p:cNvPr>
          <p:cNvSpPr>
            <a:spLocks noGrp="1"/>
          </p:cNvSpPr>
          <p:nvPr>
            <p:ph idx="1"/>
          </p:nvPr>
        </p:nvSpPr>
        <p:spPr>
          <a:xfrm>
            <a:off x="620160" y="2673888"/>
            <a:ext cx="5894940" cy="3993284"/>
          </a:xfrm>
        </p:spPr>
        <p:txBody>
          <a:bodyPr>
            <a:normAutofit lnSpcReduction="10000"/>
          </a:bodyPr>
          <a:lstStyle/>
          <a:p>
            <a:r>
              <a:rPr lang="en-US" dirty="0"/>
              <a:t>Sex - Most states do not require gender information, but a few, like ID and SC, still do. If you decline to state a gender and your state requires it, your state must let you know that you need to fill in the missing information.</a:t>
            </a:r>
          </a:p>
          <a:p>
            <a:r>
              <a:rPr lang="en-US" dirty="0"/>
              <a:t>Last 4 digits of SSN (a few states ask for full SSN) or State ID, if you have them. Otherwise, select 'I don't have the above identification</a:t>
            </a:r>
          </a:p>
          <a:p>
            <a:endParaRPr lang="en-US" dirty="0"/>
          </a:p>
        </p:txBody>
      </p:sp>
      <p:pic>
        <p:nvPicPr>
          <p:cNvPr id="7" name="Content Placeholder 3">
            <a:extLst>
              <a:ext uri="{FF2B5EF4-FFF2-40B4-BE49-F238E27FC236}">
                <a16:creationId xmlns:a16="http://schemas.microsoft.com/office/drawing/2014/main" id="{7D3761D1-1D82-4C3D-B512-DCAB2E69E0F6}"/>
              </a:ext>
            </a:extLst>
          </p:cNvPr>
          <p:cNvPicPr>
            <a:picLocks noChangeAspect="1"/>
          </p:cNvPicPr>
          <p:nvPr/>
        </p:nvPicPr>
        <p:blipFill>
          <a:blip r:embed="rId3"/>
          <a:stretch>
            <a:fillRect/>
          </a:stretch>
        </p:blipFill>
        <p:spPr>
          <a:xfrm>
            <a:off x="7337510" y="336406"/>
            <a:ext cx="4484375" cy="6265553"/>
          </a:xfrm>
          <a:prstGeom prst="rect">
            <a:avLst/>
          </a:prstGeom>
        </p:spPr>
      </p:pic>
      <p:cxnSp>
        <p:nvCxnSpPr>
          <p:cNvPr id="5" name="Straight Connector 4">
            <a:extLst>
              <a:ext uri="{FF2B5EF4-FFF2-40B4-BE49-F238E27FC236}">
                <a16:creationId xmlns:a16="http://schemas.microsoft.com/office/drawing/2014/main" id="{F2FDF683-8D52-4D8E-8B0F-E3CCB47DEC4E}"/>
              </a:ext>
            </a:extLst>
          </p:cNvPr>
          <p:cNvCxnSpPr>
            <a:cxnSpLocks/>
          </p:cNvCxnSpPr>
          <p:nvPr/>
        </p:nvCxnSpPr>
        <p:spPr>
          <a:xfrm flipH="1">
            <a:off x="6008914" y="1763486"/>
            <a:ext cx="1306286" cy="865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5D1CD4-3D12-4AEE-AD0E-C905892C10BD}"/>
              </a:ext>
            </a:extLst>
          </p:cNvPr>
          <p:cNvCxnSpPr>
            <a:cxnSpLocks/>
          </p:cNvCxnSpPr>
          <p:nvPr/>
        </p:nvCxnSpPr>
        <p:spPr>
          <a:xfrm flipH="1">
            <a:off x="6172200" y="3565071"/>
            <a:ext cx="1115785" cy="15784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83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3081-7EFF-4666-B3C4-A4BC669BFE81}"/>
              </a:ext>
            </a:extLst>
          </p:cNvPr>
          <p:cNvSpPr>
            <a:spLocks noGrp="1"/>
          </p:cNvSpPr>
          <p:nvPr>
            <p:ph type="title"/>
          </p:nvPr>
        </p:nvSpPr>
        <p:spPr/>
        <p:txBody>
          <a:bodyPr/>
          <a:lstStyle/>
          <a:p>
            <a:r>
              <a:rPr lang="en-US" dirty="0"/>
              <a:t>4. Review</a:t>
            </a:r>
          </a:p>
        </p:txBody>
      </p:sp>
      <p:pic>
        <p:nvPicPr>
          <p:cNvPr id="4" name="Picture 3">
            <a:extLst>
              <a:ext uri="{FF2B5EF4-FFF2-40B4-BE49-F238E27FC236}">
                <a16:creationId xmlns:a16="http://schemas.microsoft.com/office/drawing/2014/main" id="{8D96BF47-D6B4-4FFB-B884-968D2EB77900}"/>
              </a:ext>
            </a:extLst>
          </p:cNvPr>
          <p:cNvPicPr>
            <a:picLocks noChangeAspect="1"/>
          </p:cNvPicPr>
          <p:nvPr/>
        </p:nvPicPr>
        <p:blipFill>
          <a:blip r:embed="rId2"/>
          <a:stretch>
            <a:fillRect/>
          </a:stretch>
        </p:blipFill>
        <p:spPr>
          <a:xfrm>
            <a:off x="4545338" y="1159329"/>
            <a:ext cx="7320090" cy="54864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91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0E29-EB4F-4178-BE31-D6C2EBE52593}"/>
              </a:ext>
            </a:extLst>
          </p:cNvPr>
          <p:cNvSpPr>
            <a:spLocks noGrp="1"/>
          </p:cNvSpPr>
          <p:nvPr>
            <p:ph type="title"/>
          </p:nvPr>
        </p:nvSpPr>
        <p:spPr/>
        <p:txBody>
          <a:bodyPr/>
          <a:lstStyle/>
          <a:p>
            <a:r>
              <a:rPr lang="en-US" dirty="0"/>
              <a:t>Agenda</a:t>
            </a:r>
          </a:p>
        </p:txBody>
      </p:sp>
      <p:graphicFrame>
        <p:nvGraphicFramePr>
          <p:cNvPr id="4" name="Table 4">
            <a:extLst>
              <a:ext uri="{FF2B5EF4-FFF2-40B4-BE49-F238E27FC236}">
                <a16:creationId xmlns:a16="http://schemas.microsoft.com/office/drawing/2014/main" id="{58147ABB-A7DE-4E33-9809-00AEE2CC244D}"/>
              </a:ext>
            </a:extLst>
          </p:cNvPr>
          <p:cNvGraphicFramePr>
            <a:graphicFrameLocks noGrp="1"/>
          </p:cNvGraphicFramePr>
          <p:nvPr>
            <p:ph idx="1"/>
            <p:extLst>
              <p:ext uri="{D42A27DB-BD31-4B8C-83A1-F6EECF244321}">
                <p14:modId xmlns:p14="http://schemas.microsoft.com/office/powerpoint/2010/main" val="666165867"/>
              </p:ext>
            </p:extLst>
          </p:nvPr>
        </p:nvGraphicFramePr>
        <p:xfrm>
          <a:off x="452761" y="2680121"/>
          <a:ext cx="10618009" cy="3200400"/>
        </p:xfrm>
        <a:graphic>
          <a:graphicData uri="http://schemas.openxmlformats.org/drawingml/2006/table">
            <a:tbl>
              <a:tblPr firstRow="1" bandRow="1">
                <a:tableStyleId>{BC89EF96-8CEA-46FF-86C4-4CE0E7609802}</a:tableStyleId>
              </a:tblPr>
              <a:tblGrid>
                <a:gridCol w="2045207">
                  <a:extLst>
                    <a:ext uri="{9D8B030D-6E8A-4147-A177-3AD203B41FA5}">
                      <a16:colId xmlns:a16="http://schemas.microsoft.com/office/drawing/2014/main" val="1599776248"/>
                    </a:ext>
                  </a:extLst>
                </a:gridCol>
                <a:gridCol w="2747693">
                  <a:extLst>
                    <a:ext uri="{9D8B030D-6E8A-4147-A177-3AD203B41FA5}">
                      <a16:colId xmlns:a16="http://schemas.microsoft.com/office/drawing/2014/main" val="1840211590"/>
                    </a:ext>
                  </a:extLst>
                </a:gridCol>
                <a:gridCol w="5825109">
                  <a:extLst>
                    <a:ext uri="{9D8B030D-6E8A-4147-A177-3AD203B41FA5}">
                      <a16:colId xmlns:a16="http://schemas.microsoft.com/office/drawing/2014/main" val="3341019087"/>
                    </a:ext>
                  </a:extLst>
                </a:gridCol>
              </a:tblGrid>
              <a:tr h="370840">
                <a:tc>
                  <a:txBody>
                    <a:bodyPr/>
                    <a:lstStyle/>
                    <a:p>
                      <a:r>
                        <a:rPr lang="en-US" sz="2400" b="0" dirty="0"/>
                        <a:t>START TIME</a:t>
                      </a:r>
                    </a:p>
                  </a:txBody>
                  <a:tcPr/>
                </a:tc>
                <a:tc>
                  <a:txBody>
                    <a:bodyPr/>
                    <a:lstStyle/>
                    <a:p>
                      <a:r>
                        <a:rPr lang="en-US" sz="2400" b="0" dirty="0"/>
                        <a:t>TIME ALLOCATED</a:t>
                      </a:r>
                    </a:p>
                  </a:txBody>
                  <a:tcPr/>
                </a:tc>
                <a:tc>
                  <a:txBody>
                    <a:bodyPr/>
                    <a:lstStyle/>
                    <a:p>
                      <a:r>
                        <a:rPr lang="en-US" sz="2400" b="0" dirty="0"/>
                        <a:t>ITEM</a:t>
                      </a:r>
                    </a:p>
                  </a:txBody>
                  <a:tcPr/>
                </a:tc>
                <a:extLst>
                  <a:ext uri="{0D108BD9-81ED-4DB2-BD59-A6C34878D82A}">
                    <a16:rowId xmlns:a16="http://schemas.microsoft.com/office/drawing/2014/main" val="4156263507"/>
                  </a:ext>
                </a:extLst>
              </a:tr>
              <a:tr h="370840">
                <a:tc>
                  <a:txBody>
                    <a:bodyPr/>
                    <a:lstStyle/>
                    <a:p>
                      <a:r>
                        <a:rPr lang="en-US" sz="2400" b="0" dirty="0"/>
                        <a:t>10:05</a:t>
                      </a:r>
                    </a:p>
                  </a:txBody>
                  <a:tcPr/>
                </a:tc>
                <a:tc>
                  <a:txBody>
                    <a:bodyPr/>
                    <a:lstStyle/>
                    <a:p>
                      <a:r>
                        <a:rPr lang="en-US" sz="2400" b="0" dirty="0"/>
                        <a:t>3 minutes</a:t>
                      </a:r>
                    </a:p>
                  </a:txBody>
                  <a:tcPr/>
                </a:tc>
                <a:tc>
                  <a:txBody>
                    <a:bodyPr/>
                    <a:lstStyle/>
                    <a:p>
                      <a:r>
                        <a:rPr lang="en-US" sz="2400" b="0" dirty="0"/>
                        <a:t>Welcome &amp; Housekeeping</a:t>
                      </a:r>
                    </a:p>
                  </a:txBody>
                  <a:tcPr/>
                </a:tc>
                <a:extLst>
                  <a:ext uri="{0D108BD9-81ED-4DB2-BD59-A6C34878D82A}">
                    <a16:rowId xmlns:a16="http://schemas.microsoft.com/office/drawing/2014/main" val="1007604387"/>
                  </a:ext>
                </a:extLst>
              </a:tr>
              <a:tr h="370840">
                <a:tc>
                  <a:txBody>
                    <a:bodyPr/>
                    <a:lstStyle/>
                    <a:p>
                      <a:r>
                        <a:rPr lang="en-US" sz="2400" b="1" dirty="0"/>
                        <a:t>10:08</a:t>
                      </a:r>
                    </a:p>
                  </a:txBody>
                  <a:tcPr/>
                </a:tc>
                <a:tc>
                  <a:txBody>
                    <a:bodyPr/>
                    <a:lstStyle/>
                    <a:p>
                      <a:r>
                        <a:rPr lang="en-US" sz="2400" b="1" dirty="0"/>
                        <a:t>5 minutes</a:t>
                      </a:r>
                    </a:p>
                  </a:txBody>
                  <a:tcPr/>
                </a:tc>
                <a:tc>
                  <a:txBody>
                    <a:bodyPr/>
                    <a:lstStyle/>
                    <a:p>
                      <a:r>
                        <a:rPr lang="en-US" sz="2400" b="1" dirty="0"/>
                        <a:t>Overview</a:t>
                      </a:r>
                    </a:p>
                  </a:txBody>
                  <a:tcPr/>
                </a:tc>
                <a:extLst>
                  <a:ext uri="{0D108BD9-81ED-4DB2-BD59-A6C34878D82A}">
                    <a16:rowId xmlns:a16="http://schemas.microsoft.com/office/drawing/2014/main" val="732887871"/>
                  </a:ext>
                </a:extLst>
              </a:tr>
              <a:tr h="370840">
                <a:tc>
                  <a:txBody>
                    <a:bodyPr/>
                    <a:lstStyle/>
                    <a:p>
                      <a:r>
                        <a:rPr lang="en-US" sz="2400" dirty="0"/>
                        <a:t>10:13</a:t>
                      </a:r>
                    </a:p>
                  </a:txBody>
                  <a:tcPr/>
                </a:tc>
                <a:tc>
                  <a:txBody>
                    <a:bodyPr/>
                    <a:lstStyle/>
                    <a:p>
                      <a:r>
                        <a:rPr lang="en-US" sz="2400" dirty="0"/>
                        <a:t>15 minutes</a:t>
                      </a:r>
                    </a:p>
                  </a:txBody>
                  <a:tcPr/>
                </a:tc>
                <a:tc>
                  <a:txBody>
                    <a:bodyPr/>
                    <a:lstStyle/>
                    <a:p>
                      <a:r>
                        <a:rPr lang="en-US" sz="2400" dirty="0"/>
                        <a:t>Request Ballot</a:t>
                      </a:r>
                    </a:p>
                  </a:txBody>
                  <a:tcPr/>
                </a:tc>
                <a:extLst>
                  <a:ext uri="{0D108BD9-81ED-4DB2-BD59-A6C34878D82A}">
                    <a16:rowId xmlns:a16="http://schemas.microsoft.com/office/drawing/2014/main" val="1474908517"/>
                  </a:ext>
                </a:extLst>
              </a:tr>
              <a:tr h="370840">
                <a:tc>
                  <a:txBody>
                    <a:bodyPr/>
                    <a:lstStyle/>
                    <a:p>
                      <a:r>
                        <a:rPr lang="en-US" sz="2400" dirty="0"/>
                        <a:t>10:28</a:t>
                      </a:r>
                    </a:p>
                  </a:txBody>
                  <a:tcPr/>
                </a:tc>
                <a:tc>
                  <a:txBody>
                    <a:bodyPr/>
                    <a:lstStyle/>
                    <a:p>
                      <a:r>
                        <a:rPr lang="en-US" sz="2400" dirty="0"/>
                        <a:t>5 minutes</a:t>
                      </a:r>
                    </a:p>
                  </a:txBody>
                  <a:tcPr/>
                </a:tc>
                <a:tc>
                  <a:txBody>
                    <a:bodyPr/>
                    <a:lstStyle/>
                    <a:p>
                      <a:r>
                        <a:rPr lang="en-US" sz="2400" dirty="0"/>
                        <a:t>Receive &amp; Return Ballot</a:t>
                      </a:r>
                    </a:p>
                  </a:txBody>
                  <a:tcPr/>
                </a:tc>
                <a:extLst>
                  <a:ext uri="{0D108BD9-81ED-4DB2-BD59-A6C34878D82A}">
                    <a16:rowId xmlns:a16="http://schemas.microsoft.com/office/drawing/2014/main" val="3370959750"/>
                  </a:ext>
                </a:extLst>
              </a:tr>
              <a:tr h="370840">
                <a:tc>
                  <a:txBody>
                    <a:bodyPr/>
                    <a:lstStyle/>
                    <a:p>
                      <a:r>
                        <a:rPr lang="en-US" sz="2400" dirty="0"/>
                        <a:t>10:33</a:t>
                      </a:r>
                    </a:p>
                  </a:txBody>
                  <a:tcPr/>
                </a:tc>
                <a:tc>
                  <a:txBody>
                    <a:bodyPr/>
                    <a:lstStyle/>
                    <a:p>
                      <a:r>
                        <a:rPr lang="en-US" sz="2400" dirty="0"/>
                        <a:t>5 minutes</a:t>
                      </a:r>
                    </a:p>
                  </a:txBody>
                  <a:tcPr/>
                </a:tc>
                <a:tc>
                  <a:txBody>
                    <a:bodyPr/>
                    <a:lstStyle/>
                    <a:p>
                      <a:r>
                        <a:rPr lang="en-US" sz="2400" dirty="0"/>
                        <a:t>Volunteer Opportunities</a:t>
                      </a:r>
                    </a:p>
                  </a:txBody>
                  <a:tcPr/>
                </a:tc>
                <a:extLst>
                  <a:ext uri="{0D108BD9-81ED-4DB2-BD59-A6C34878D82A}">
                    <a16:rowId xmlns:a16="http://schemas.microsoft.com/office/drawing/2014/main" val="818060170"/>
                  </a:ext>
                </a:extLst>
              </a:tr>
              <a:tr h="370840">
                <a:tc>
                  <a:txBody>
                    <a:bodyPr/>
                    <a:lstStyle/>
                    <a:p>
                      <a:r>
                        <a:rPr lang="en-US" sz="2400" dirty="0"/>
                        <a:t>10:38</a:t>
                      </a:r>
                    </a:p>
                  </a:txBody>
                  <a:tcPr/>
                </a:tc>
                <a:tc>
                  <a:txBody>
                    <a:bodyPr/>
                    <a:lstStyle/>
                    <a:p>
                      <a:r>
                        <a:rPr lang="en-US" sz="2400" dirty="0"/>
                        <a:t>2 minutes</a:t>
                      </a:r>
                    </a:p>
                  </a:txBody>
                  <a:tcPr/>
                </a:tc>
                <a:tc>
                  <a:txBody>
                    <a:bodyPr/>
                    <a:lstStyle/>
                    <a:p>
                      <a:r>
                        <a:rPr lang="en-US" sz="2400" dirty="0"/>
                        <a:t>Wrap Up &amp; Final Questions</a:t>
                      </a:r>
                    </a:p>
                  </a:txBody>
                  <a:tcPr/>
                </a:tc>
                <a:extLst>
                  <a:ext uri="{0D108BD9-81ED-4DB2-BD59-A6C34878D82A}">
                    <a16:rowId xmlns:a16="http://schemas.microsoft.com/office/drawing/2014/main" val="159381185"/>
                  </a:ext>
                </a:extLst>
              </a:tr>
            </a:tbl>
          </a:graphicData>
        </a:graphic>
      </p:graphicFrame>
    </p:spTree>
    <p:extLst>
      <p:ext uri="{BB962C8B-B14F-4D97-AF65-F5344CB8AC3E}">
        <p14:creationId xmlns:p14="http://schemas.microsoft.com/office/powerpoint/2010/main" val="135105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43A4-B35F-478E-8983-3D74BF91A9F9}"/>
              </a:ext>
            </a:extLst>
          </p:cNvPr>
          <p:cNvSpPr>
            <a:spLocks noGrp="1"/>
          </p:cNvSpPr>
          <p:nvPr>
            <p:ph type="title"/>
          </p:nvPr>
        </p:nvSpPr>
        <p:spPr/>
        <p:txBody>
          <a:bodyPr/>
          <a:lstStyle/>
          <a:p>
            <a:r>
              <a:rPr lang="en-US" dirty="0"/>
              <a:t>5. Sign and Submit</a:t>
            </a:r>
          </a:p>
        </p:txBody>
      </p:sp>
      <p:sp>
        <p:nvSpPr>
          <p:cNvPr id="3" name="Content Placeholder 2">
            <a:extLst>
              <a:ext uri="{FF2B5EF4-FFF2-40B4-BE49-F238E27FC236}">
                <a16:creationId xmlns:a16="http://schemas.microsoft.com/office/drawing/2014/main" id="{9012E170-70B2-4A7A-9737-B8B39574156B}"/>
              </a:ext>
            </a:extLst>
          </p:cNvPr>
          <p:cNvSpPr>
            <a:spLocks noGrp="1"/>
          </p:cNvSpPr>
          <p:nvPr>
            <p:ph idx="1"/>
          </p:nvPr>
        </p:nvSpPr>
        <p:spPr/>
        <p:txBody>
          <a:bodyPr/>
          <a:lstStyle/>
          <a:p>
            <a:r>
              <a:rPr lang="en-US" dirty="0"/>
              <a:t>Capture Signature</a:t>
            </a:r>
          </a:p>
        </p:txBody>
      </p:sp>
      <p:pic>
        <p:nvPicPr>
          <p:cNvPr id="4" name="Picture 3">
            <a:extLst>
              <a:ext uri="{FF2B5EF4-FFF2-40B4-BE49-F238E27FC236}">
                <a16:creationId xmlns:a16="http://schemas.microsoft.com/office/drawing/2014/main" id="{8BC0BC5D-1E63-41EC-B7FE-197B34E3A0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7466" y="228870"/>
            <a:ext cx="4017226" cy="511057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23C31DE-B618-4737-9A0A-CF6C1FA54CEC}"/>
              </a:ext>
            </a:extLst>
          </p:cNvPr>
          <p:cNvPicPr>
            <a:picLocks noChangeAspect="1"/>
          </p:cNvPicPr>
          <p:nvPr/>
        </p:nvPicPr>
        <p:blipFill>
          <a:blip r:embed="rId3"/>
          <a:stretch>
            <a:fillRect/>
          </a:stretch>
        </p:blipFill>
        <p:spPr>
          <a:xfrm>
            <a:off x="335120" y="3487990"/>
            <a:ext cx="4239217" cy="2886478"/>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17" name="Straight Arrow Connector 16">
            <a:extLst>
              <a:ext uri="{FF2B5EF4-FFF2-40B4-BE49-F238E27FC236}">
                <a16:creationId xmlns:a16="http://schemas.microsoft.com/office/drawing/2014/main" id="{EAF6C74E-1098-4CFE-B5DC-55C7C81D7946}"/>
              </a:ext>
            </a:extLst>
          </p:cNvPr>
          <p:cNvCxnSpPr/>
          <p:nvPr/>
        </p:nvCxnSpPr>
        <p:spPr>
          <a:xfrm flipH="1">
            <a:off x="4278086" y="3641271"/>
            <a:ext cx="3184071" cy="1143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1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AE65FB-839B-4D21-BB94-2F7389D48594}"/>
              </a:ext>
            </a:extLst>
          </p:cNvPr>
          <p:cNvPicPr>
            <a:picLocks noChangeAspect="1"/>
          </p:cNvPicPr>
          <p:nvPr/>
        </p:nvPicPr>
        <p:blipFill>
          <a:blip r:embed="rId2"/>
          <a:stretch>
            <a:fillRect/>
          </a:stretch>
        </p:blipFill>
        <p:spPr>
          <a:xfrm>
            <a:off x="239202" y="235171"/>
            <a:ext cx="4567474" cy="321015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6" descr="A close up of text on a whiteboard&#10;&#10;Description automatically generated">
            <a:extLst>
              <a:ext uri="{FF2B5EF4-FFF2-40B4-BE49-F238E27FC236}">
                <a16:creationId xmlns:a16="http://schemas.microsoft.com/office/drawing/2014/main" id="{C55C36EE-25AD-407F-8053-DDF488D4F3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272" y="3650733"/>
            <a:ext cx="1890182" cy="953924"/>
          </a:xfrm>
          <a:prstGeom prst="rect">
            <a:avLst/>
          </a:prstGeom>
        </p:spPr>
      </p:pic>
      <p:pic>
        <p:nvPicPr>
          <p:cNvPr id="8" name="Picture 7">
            <a:extLst>
              <a:ext uri="{FF2B5EF4-FFF2-40B4-BE49-F238E27FC236}">
                <a16:creationId xmlns:a16="http://schemas.microsoft.com/office/drawing/2014/main" id="{C5D20FF6-26CB-49C9-87CD-3DA8E8B96BB7}"/>
              </a:ext>
            </a:extLst>
          </p:cNvPr>
          <p:cNvPicPr>
            <a:picLocks noChangeAspect="1"/>
          </p:cNvPicPr>
          <p:nvPr/>
        </p:nvPicPr>
        <p:blipFill>
          <a:blip r:embed="rId4"/>
          <a:stretch>
            <a:fillRect/>
          </a:stretch>
        </p:blipFill>
        <p:spPr>
          <a:xfrm>
            <a:off x="2242155" y="2921873"/>
            <a:ext cx="4344006" cy="3724795"/>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4D6BA73-9F1B-40B1-97A1-B28B503BC0F5}"/>
              </a:ext>
            </a:extLst>
          </p:cNvPr>
          <p:cNvPicPr>
            <a:picLocks noChangeAspect="1"/>
          </p:cNvPicPr>
          <p:nvPr/>
        </p:nvPicPr>
        <p:blipFill>
          <a:blip r:embed="rId5"/>
          <a:stretch>
            <a:fillRect/>
          </a:stretch>
        </p:blipFill>
        <p:spPr>
          <a:xfrm>
            <a:off x="6727370" y="198299"/>
            <a:ext cx="5308081" cy="6446332"/>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401C48A0-6F2F-46B2-A6AB-6C0A08F7D1FB}"/>
              </a:ext>
            </a:extLst>
          </p:cNvPr>
          <p:cNvCxnSpPr/>
          <p:nvPr/>
        </p:nvCxnSpPr>
        <p:spPr>
          <a:xfrm flipV="1">
            <a:off x="5763986" y="506186"/>
            <a:ext cx="1061357" cy="56660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64BFB5-BA30-44C4-B616-17201159DA0A}"/>
              </a:ext>
            </a:extLst>
          </p:cNvPr>
          <p:cNvSpPr txBox="1"/>
          <p:nvPr/>
        </p:nvSpPr>
        <p:spPr>
          <a:xfrm>
            <a:off x="195943" y="4702629"/>
            <a:ext cx="1894114" cy="2031325"/>
          </a:xfrm>
          <a:prstGeom prst="rect">
            <a:avLst/>
          </a:prstGeom>
          <a:noFill/>
        </p:spPr>
        <p:txBody>
          <a:bodyPr wrap="square" rtlCol="0">
            <a:spAutoFit/>
          </a:bodyPr>
          <a:lstStyle/>
          <a:p>
            <a:r>
              <a:rPr lang="en-US" dirty="0"/>
              <a:t>Click start to scan with device.</a:t>
            </a:r>
          </a:p>
          <a:p>
            <a:endParaRPr lang="en-US" dirty="0"/>
          </a:p>
          <a:p>
            <a:r>
              <a:rPr lang="en-US" dirty="0"/>
              <a:t>OR</a:t>
            </a:r>
          </a:p>
          <a:p>
            <a:endParaRPr lang="en-US" dirty="0"/>
          </a:p>
          <a:p>
            <a:r>
              <a:rPr lang="en-US" dirty="0"/>
              <a:t>Take a photo and upload.</a:t>
            </a:r>
          </a:p>
        </p:txBody>
      </p:sp>
      <p:cxnSp>
        <p:nvCxnSpPr>
          <p:cNvPr id="14" name="Straight Arrow Connector 13">
            <a:extLst>
              <a:ext uri="{FF2B5EF4-FFF2-40B4-BE49-F238E27FC236}">
                <a16:creationId xmlns:a16="http://schemas.microsoft.com/office/drawing/2014/main" id="{A26B7E77-86E7-475F-956C-A8DCA9B1E6BC}"/>
              </a:ext>
            </a:extLst>
          </p:cNvPr>
          <p:cNvCxnSpPr>
            <a:cxnSpLocks/>
          </p:cNvCxnSpPr>
          <p:nvPr/>
        </p:nvCxnSpPr>
        <p:spPr>
          <a:xfrm>
            <a:off x="751114" y="1469571"/>
            <a:ext cx="2220686" cy="35269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185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45B7-1213-46D7-8D75-D96A92673753}"/>
              </a:ext>
            </a:extLst>
          </p:cNvPr>
          <p:cNvSpPr>
            <a:spLocks noGrp="1"/>
          </p:cNvSpPr>
          <p:nvPr>
            <p:ph type="title"/>
          </p:nvPr>
        </p:nvSpPr>
        <p:spPr/>
        <p:txBody>
          <a:bodyPr/>
          <a:lstStyle/>
          <a:p>
            <a:r>
              <a:rPr lang="en-US" dirty="0"/>
              <a:t>Sign, Submit, &amp; Verify Receipt</a:t>
            </a:r>
          </a:p>
        </p:txBody>
      </p:sp>
      <p:sp>
        <p:nvSpPr>
          <p:cNvPr id="3" name="Content Placeholder 2">
            <a:extLst>
              <a:ext uri="{FF2B5EF4-FFF2-40B4-BE49-F238E27FC236}">
                <a16:creationId xmlns:a16="http://schemas.microsoft.com/office/drawing/2014/main" id="{919A4698-D9E7-4E7F-B3ED-9622DBD34B85}"/>
              </a:ext>
            </a:extLst>
          </p:cNvPr>
          <p:cNvSpPr>
            <a:spLocks noGrp="1"/>
          </p:cNvSpPr>
          <p:nvPr>
            <p:ph idx="1"/>
          </p:nvPr>
        </p:nvSpPr>
        <p:spPr/>
        <p:txBody>
          <a:bodyPr>
            <a:normAutofit/>
          </a:bodyPr>
          <a:lstStyle/>
          <a:p>
            <a:r>
              <a:rPr lang="en-US" sz="2400" dirty="0"/>
              <a:t>Most states let you sign and submit on VFA website. Or you may be directed to…</a:t>
            </a:r>
          </a:p>
          <a:p>
            <a:pPr lvl="1"/>
            <a:r>
              <a:rPr lang="en-US" dirty="0"/>
              <a:t>print and sign, then scan and email to your LEO (California)</a:t>
            </a:r>
          </a:p>
          <a:p>
            <a:pPr lvl="1"/>
            <a:r>
              <a:rPr lang="en-US" dirty="0"/>
              <a:t>print and sign, then scan and use an email-to-fax service to FAX to your LEO</a:t>
            </a:r>
          </a:p>
          <a:p>
            <a:pPr lvl="1"/>
            <a:r>
              <a:rPr lang="en-US" dirty="0"/>
              <a:t>print and sign, then mail by postal mail to your LEO</a:t>
            </a:r>
          </a:p>
          <a:p>
            <a:r>
              <a:rPr lang="en-US" sz="2400" dirty="0"/>
              <a:t>Verify with your LEO that your application was received and ask if it has been processed. They may need additional information or ask you to resubmit.</a:t>
            </a:r>
          </a:p>
        </p:txBody>
      </p:sp>
    </p:spTree>
    <p:extLst>
      <p:ext uri="{BB962C8B-B14F-4D97-AF65-F5344CB8AC3E}">
        <p14:creationId xmlns:p14="http://schemas.microsoft.com/office/powerpoint/2010/main" val="2063337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EAE5-9C97-457F-A1ED-DB63749FEEEF}"/>
              </a:ext>
            </a:extLst>
          </p:cNvPr>
          <p:cNvSpPr>
            <a:spLocks noGrp="1"/>
          </p:cNvSpPr>
          <p:nvPr>
            <p:ph type="title"/>
          </p:nvPr>
        </p:nvSpPr>
        <p:spPr/>
        <p:txBody>
          <a:bodyPr>
            <a:normAutofit/>
          </a:bodyPr>
          <a:lstStyle/>
          <a:p>
            <a:r>
              <a:rPr lang="en-US" dirty="0"/>
              <a:t>Follow Up with Your LEO</a:t>
            </a:r>
          </a:p>
        </p:txBody>
      </p:sp>
      <p:sp>
        <p:nvSpPr>
          <p:cNvPr id="3" name="Content Placeholder 2">
            <a:extLst>
              <a:ext uri="{FF2B5EF4-FFF2-40B4-BE49-F238E27FC236}">
                <a16:creationId xmlns:a16="http://schemas.microsoft.com/office/drawing/2014/main" id="{DD40A697-9521-4310-AB02-C9B6E97C8F02}"/>
              </a:ext>
            </a:extLst>
          </p:cNvPr>
          <p:cNvSpPr>
            <a:spLocks noGrp="1"/>
          </p:cNvSpPr>
          <p:nvPr>
            <p:ph idx="1"/>
          </p:nvPr>
        </p:nvSpPr>
        <p:spPr/>
        <p:txBody>
          <a:bodyPr>
            <a:normAutofit/>
          </a:bodyPr>
          <a:lstStyle/>
          <a:p>
            <a:r>
              <a:rPr lang="en-US" dirty="0"/>
              <a:t>Find LEO contact information on votefromabroad.org/states</a:t>
            </a:r>
          </a:p>
          <a:p>
            <a:r>
              <a:rPr lang="en-US" dirty="0"/>
              <a:t>Email or call your LEO. </a:t>
            </a:r>
          </a:p>
          <a:p>
            <a:r>
              <a:rPr lang="en-US" dirty="0"/>
              <a:t>May be able to confirm online for status of voter registration, absentee ballot application received, and voted ballot received.</a:t>
            </a:r>
          </a:p>
          <a:p>
            <a:r>
              <a:rPr lang="en-US" dirty="0"/>
              <a:t>If you have problems, please alert help@votefromabroad.org so we can mobilize our voter protection team.</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247699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3CEB-F51A-4CDF-8852-2385520F52CB}"/>
              </a:ext>
            </a:extLst>
          </p:cNvPr>
          <p:cNvSpPr>
            <a:spLocks noGrp="1"/>
          </p:cNvSpPr>
          <p:nvPr>
            <p:ph type="title"/>
          </p:nvPr>
        </p:nvSpPr>
        <p:spPr/>
        <p:txBody>
          <a:bodyPr/>
          <a:lstStyle/>
          <a:p>
            <a:r>
              <a:rPr lang="en-US" dirty="0"/>
              <a:t>Free DoD Fax Service</a:t>
            </a:r>
          </a:p>
        </p:txBody>
      </p:sp>
      <p:sp>
        <p:nvSpPr>
          <p:cNvPr id="3" name="Content Placeholder 2">
            <a:extLst>
              <a:ext uri="{FF2B5EF4-FFF2-40B4-BE49-F238E27FC236}">
                <a16:creationId xmlns:a16="http://schemas.microsoft.com/office/drawing/2014/main" id="{2DE5DD9E-1673-422E-A0A0-8F9639AD7820}"/>
              </a:ext>
            </a:extLst>
          </p:cNvPr>
          <p:cNvSpPr>
            <a:spLocks noGrp="1"/>
          </p:cNvSpPr>
          <p:nvPr>
            <p:ph idx="1"/>
          </p:nvPr>
        </p:nvSpPr>
        <p:spPr>
          <a:xfrm>
            <a:off x="620160" y="2624901"/>
            <a:ext cx="7152240" cy="3351355"/>
          </a:xfrm>
        </p:spPr>
        <p:txBody>
          <a:bodyPr>
            <a:normAutofit fontScale="85000" lnSpcReduction="20000"/>
          </a:bodyPr>
          <a:lstStyle/>
          <a:p>
            <a:pPr>
              <a:spcAft>
                <a:spcPts val="1800"/>
              </a:spcAft>
            </a:pPr>
            <a:r>
              <a:rPr lang="en-US" dirty="0"/>
              <a:t>Free to use for overseas citizens. </a:t>
            </a:r>
          </a:p>
          <a:p>
            <a:pPr>
              <a:spcAft>
                <a:spcPts val="1800"/>
              </a:spcAft>
            </a:pPr>
            <a:r>
              <a:rPr lang="en-US" dirty="0"/>
              <a:t>Email your FPCA or ballot with the required coversheet to </a:t>
            </a:r>
            <a:r>
              <a:rPr lang="en-US" b="1" dirty="0"/>
              <a:t>fax@fvap.gov </a:t>
            </a:r>
            <a:r>
              <a:rPr lang="en-US" dirty="0"/>
              <a:t>and it will be faxed to your your LEO.</a:t>
            </a:r>
          </a:p>
          <a:p>
            <a:pPr>
              <a:spcAft>
                <a:spcPts val="1800"/>
              </a:spcAft>
            </a:pPr>
            <a:r>
              <a:rPr lang="en-US" u="sng" dirty="0"/>
              <a:t>Not</a:t>
            </a:r>
            <a:r>
              <a:rPr lang="en-US" dirty="0"/>
              <a:t> guaranteed to be faxed immediately.</a:t>
            </a:r>
          </a:p>
          <a:p>
            <a:pPr>
              <a:spcAft>
                <a:spcPts val="1800"/>
              </a:spcAft>
            </a:pPr>
            <a:r>
              <a:rPr lang="en-US" u="sng" dirty="0"/>
              <a:t>Not</a:t>
            </a:r>
            <a:r>
              <a:rPr lang="en-US" dirty="0"/>
              <a:t> guaranteed to be faxed by the deadline.</a:t>
            </a:r>
          </a:p>
          <a:p>
            <a:pPr>
              <a:spcAft>
                <a:spcPts val="1800"/>
              </a:spcAft>
            </a:pPr>
            <a:r>
              <a:rPr lang="en-US" b="1" u="sng" dirty="0">
                <a:solidFill>
                  <a:srgbClr val="C00000"/>
                </a:solidFill>
              </a:rPr>
              <a:t>Recommend you verify receipt with your LEO.</a:t>
            </a:r>
          </a:p>
        </p:txBody>
      </p:sp>
      <p:sp>
        <p:nvSpPr>
          <p:cNvPr id="4" name="Rectangle 3">
            <a:extLst>
              <a:ext uri="{FF2B5EF4-FFF2-40B4-BE49-F238E27FC236}">
                <a16:creationId xmlns:a16="http://schemas.microsoft.com/office/drawing/2014/main" id="{406FD26A-B6D5-493F-84DE-B88181F91CAC}"/>
              </a:ext>
            </a:extLst>
          </p:cNvPr>
          <p:cNvSpPr/>
          <p:nvPr/>
        </p:nvSpPr>
        <p:spPr>
          <a:xfrm>
            <a:off x="125185" y="6093964"/>
            <a:ext cx="9443357" cy="646331"/>
          </a:xfrm>
          <a:prstGeom prst="rect">
            <a:avLst/>
          </a:prstGeom>
        </p:spPr>
        <p:txBody>
          <a:bodyPr wrap="square">
            <a:spAutoFit/>
          </a:bodyPr>
          <a:lstStyle/>
          <a:p>
            <a:r>
              <a:rPr lang="en-US" dirty="0"/>
              <a:t>Coversheet required: www.fvap.gov/uploads/FVAP/Forms/TransmissionCoversheet.pdf</a:t>
            </a:r>
          </a:p>
          <a:p>
            <a:endParaRPr lang="en-US" dirty="0"/>
          </a:p>
        </p:txBody>
      </p:sp>
      <p:pic>
        <p:nvPicPr>
          <p:cNvPr id="5" name="Picture 4">
            <a:extLst>
              <a:ext uri="{FF2B5EF4-FFF2-40B4-BE49-F238E27FC236}">
                <a16:creationId xmlns:a16="http://schemas.microsoft.com/office/drawing/2014/main" id="{A9EFEB65-C697-4D94-8263-DA874F70CA33}"/>
              </a:ext>
            </a:extLst>
          </p:cNvPr>
          <p:cNvPicPr>
            <a:picLocks noChangeAspect="1"/>
          </p:cNvPicPr>
          <p:nvPr/>
        </p:nvPicPr>
        <p:blipFill>
          <a:blip r:embed="rId3"/>
          <a:stretch>
            <a:fillRect/>
          </a:stretch>
        </p:blipFill>
        <p:spPr>
          <a:xfrm>
            <a:off x="7886700" y="500428"/>
            <a:ext cx="3526632" cy="459905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765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EAE5-9C97-457F-A1ED-DB63749FEEEF}"/>
              </a:ext>
            </a:extLst>
          </p:cNvPr>
          <p:cNvSpPr>
            <a:spLocks noGrp="1"/>
          </p:cNvSpPr>
          <p:nvPr>
            <p:ph type="title"/>
          </p:nvPr>
        </p:nvSpPr>
        <p:spPr/>
        <p:txBody>
          <a:bodyPr/>
          <a:lstStyle/>
          <a:p>
            <a:r>
              <a:rPr lang="en-US" dirty="0"/>
              <a:t>Postal Mail</a:t>
            </a:r>
          </a:p>
        </p:txBody>
      </p:sp>
      <p:sp>
        <p:nvSpPr>
          <p:cNvPr id="3" name="Content Placeholder 2">
            <a:extLst>
              <a:ext uri="{FF2B5EF4-FFF2-40B4-BE49-F238E27FC236}">
                <a16:creationId xmlns:a16="http://schemas.microsoft.com/office/drawing/2014/main" id="{DD40A697-9521-4310-AB02-C9B6E97C8F02}"/>
              </a:ext>
            </a:extLst>
          </p:cNvPr>
          <p:cNvSpPr>
            <a:spLocks noGrp="1"/>
          </p:cNvSpPr>
          <p:nvPr>
            <p:ph idx="1"/>
          </p:nvPr>
        </p:nvSpPr>
        <p:spPr/>
        <p:txBody>
          <a:bodyPr>
            <a:normAutofit/>
          </a:bodyPr>
          <a:lstStyle/>
          <a:p>
            <a:r>
              <a:rPr lang="en-US" dirty="0"/>
              <a:t>Regular Mail – China Post</a:t>
            </a:r>
          </a:p>
          <a:p>
            <a:r>
              <a:rPr lang="en-US" dirty="0"/>
              <a:t>Express Mail – DHL</a:t>
            </a:r>
          </a:p>
          <a:p>
            <a:r>
              <a:rPr lang="en-US" dirty="0"/>
              <a:t>Diplomatic Pouch from U.S. Consulate or Embassy </a:t>
            </a:r>
          </a:p>
          <a:p>
            <a:pPr lvl="1"/>
            <a:r>
              <a:rPr lang="en-US" dirty="0"/>
              <a:t>Free </a:t>
            </a:r>
          </a:p>
          <a:p>
            <a:pPr lvl="1"/>
            <a:r>
              <a:rPr lang="en-US" dirty="0"/>
              <a:t>No guarantee for mailing time</a:t>
            </a:r>
          </a:p>
          <a:p>
            <a:pPr lvl="1"/>
            <a:r>
              <a:rPr lang="en-US" dirty="0"/>
              <a:t>Can request a tracking number</a:t>
            </a:r>
          </a:p>
          <a:p>
            <a:pPr lvl="1"/>
            <a:r>
              <a:rPr lang="en-US" dirty="0"/>
              <a:t>Must conform to USPS rules, including </a:t>
            </a:r>
            <a:r>
              <a:rPr lang="en-US" b="1" u="sng" dirty="0"/>
              <a:t>U.S. postage</a:t>
            </a:r>
            <a:r>
              <a:rPr lang="en-US" dirty="0"/>
              <a:t> and any size restrictions:</a:t>
            </a:r>
          </a:p>
          <a:p>
            <a:pPr lvl="2"/>
            <a:r>
              <a:rPr lang="en-US" dirty="0"/>
              <a:t>Postage paid template is available at: </a:t>
            </a:r>
            <a:r>
              <a:rPr lang="en-US" dirty="0">
                <a:hlinkClick r:id="rId3"/>
              </a:rPr>
              <a:t>www.fvap.gov/uploads/FVAP/Forms/fpca_envelope.pdf</a:t>
            </a:r>
            <a:r>
              <a:rPr lang="en-US" dirty="0"/>
              <a:t> (US #10 size)  </a:t>
            </a:r>
            <a:r>
              <a:rPr lang="en-US" dirty="0">
                <a:hlinkClick r:id="rId4"/>
              </a:rPr>
              <a:t>www.fvap.gov/uploads/FVAP/Forms/fpca_envelopeC4.pdf</a:t>
            </a:r>
            <a:r>
              <a:rPr lang="en-US" dirty="0"/>
              <a:t>  (C4)</a:t>
            </a:r>
          </a:p>
          <a:p>
            <a:endParaRPr lang="en-US" dirty="0"/>
          </a:p>
        </p:txBody>
      </p:sp>
    </p:spTree>
    <p:extLst>
      <p:ext uri="{BB962C8B-B14F-4D97-AF65-F5344CB8AC3E}">
        <p14:creationId xmlns:p14="http://schemas.microsoft.com/office/powerpoint/2010/main" val="139054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0E29-EB4F-4178-BE31-D6C2EBE52593}"/>
              </a:ext>
            </a:extLst>
          </p:cNvPr>
          <p:cNvSpPr>
            <a:spLocks noGrp="1"/>
          </p:cNvSpPr>
          <p:nvPr>
            <p:ph type="title"/>
          </p:nvPr>
        </p:nvSpPr>
        <p:spPr/>
        <p:txBody>
          <a:bodyPr/>
          <a:lstStyle/>
          <a:p>
            <a:r>
              <a:rPr lang="en-US" dirty="0"/>
              <a:t>Agenda</a:t>
            </a:r>
          </a:p>
        </p:txBody>
      </p:sp>
      <p:graphicFrame>
        <p:nvGraphicFramePr>
          <p:cNvPr id="4" name="Table 4">
            <a:extLst>
              <a:ext uri="{FF2B5EF4-FFF2-40B4-BE49-F238E27FC236}">
                <a16:creationId xmlns:a16="http://schemas.microsoft.com/office/drawing/2014/main" id="{58147ABB-A7DE-4E33-9809-00AEE2CC244D}"/>
              </a:ext>
            </a:extLst>
          </p:cNvPr>
          <p:cNvGraphicFramePr>
            <a:graphicFrameLocks noGrp="1"/>
          </p:cNvGraphicFramePr>
          <p:nvPr>
            <p:ph idx="1"/>
            <p:extLst>
              <p:ext uri="{D42A27DB-BD31-4B8C-83A1-F6EECF244321}">
                <p14:modId xmlns:p14="http://schemas.microsoft.com/office/powerpoint/2010/main" val="725706924"/>
              </p:ext>
            </p:extLst>
          </p:nvPr>
        </p:nvGraphicFramePr>
        <p:xfrm>
          <a:off x="452761" y="2680121"/>
          <a:ext cx="10618009" cy="3200400"/>
        </p:xfrm>
        <a:graphic>
          <a:graphicData uri="http://schemas.openxmlformats.org/drawingml/2006/table">
            <a:tbl>
              <a:tblPr firstRow="1" bandRow="1">
                <a:tableStyleId>{BC89EF96-8CEA-46FF-86C4-4CE0E7609802}</a:tableStyleId>
              </a:tblPr>
              <a:tblGrid>
                <a:gridCol w="2045207">
                  <a:extLst>
                    <a:ext uri="{9D8B030D-6E8A-4147-A177-3AD203B41FA5}">
                      <a16:colId xmlns:a16="http://schemas.microsoft.com/office/drawing/2014/main" val="1599776248"/>
                    </a:ext>
                  </a:extLst>
                </a:gridCol>
                <a:gridCol w="2747693">
                  <a:extLst>
                    <a:ext uri="{9D8B030D-6E8A-4147-A177-3AD203B41FA5}">
                      <a16:colId xmlns:a16="http://schemas.microsoft.com/office/drawing/2014/main" val="1840211590"/>
                    </a:ext>
                  </a:extLst>
                </a:gridCol>
                <a:gridCol w="5825109">
                  <a:extLst>
                    <a:ext uri="{9D8B030D-6E8A-4147-A177-3AD203B41FA5}">
                      <a16:colId xmlns:a16="http://schemas.microsoft.com/office/drawing/2014/main" val="3341019087"/>
                    </a:ext>
                  </a:extLst>
                </a:gridCol>
              </a:tblGrid>
              <a:tr h="370840">
                <a:tc>
                  <a:txBody>
                    <a:bodyPr/>
                    <a:lstStyle/>
                    <a:p>
                      <a:r>
                        <a:rPr lang="en-US" sz="2400" b="0" dirty="0"/>
                        <a:t>START TIME</a:t>
                      </a:r>
                    </a:p>
                  </a:txBody>
                  <a:tcPr/>
                </a:tc>
                <a:tc>
                  <a:txBody>
                    <a:bodyPr/>
                    <a:lstStyle/>
                    <a:p>
                      <a:r>
                        <a:rPr lang="en-US" sz="2400" b="0" dirty="0"/>
                        <a:t>TIME ALLOCATED</a:t>
                      </a:r>
                    </a:p>
                  </a:txBody>
                  <a:tcPr/>
                </a:tc>
                <a:tc>
                  <a:txBody>
                    <a:bodyPr/>
                    <a:lstStyle/>
                    <a:p>
                      <a:r>
                        <a:rPr lang="en-US" sz="2400" b="0" dirty="0"/>
                        <a:t>ITEM</a:t>
                      </a:r>
                    </a:p>
                  </a:txBody>
                  <a:tcPr/>
                </a:tc>
                <a:extLst>
                  <a:ext uri="{0D108BD9-81ED-4DB2-BD59-A6C34878D82A}">
                    <a16:rowId xmlns:a16="http://schemas.microsoft.com/office/drawing/2014/main" val="4156263507"/>
                  </a:ext>
                </a:extLst>
              </a:tr>
              <a:tr h="370840">
                <a:tc>
                  <a:txBody>
                    <a:bodyPr/>
                    <a:lstStyle/>
                    <a:p>
                      <a:r>
                        <a:rPr lang="en-US" sz="2400" b="0" dirty="0"/>
                        <a:t>10:05</a:t>
                      </a:r>
                    </a:p>
                  </a:txBody>
                  <a:tcPr/>
                </a:tc>
                <a:tc>
                  <a:txBody>
                    <a:bodyPr/>
                    <a:lstStyle/>
                    <a:p>
                      <a:r>
                        <a:rPr lang="en-US" sz="2400" b="0" dirty="0"/>
                        <a:t>3 minutes</a:t>
                      </a:r>
                    </a:p>
                  </a:txBody>
                  <a:tcPr/>
                </a:tc>
                <a:tc>
                  <a:txBody>
                    <a:bodyPr/>
                    <a:lstStyle/>
                    <a:p>
                      <a:r>
                        <a:rPr lang="en-US" sz="2400" b="0" dirty="0"/>
                        <a:t>Welcome &amp; Housekeeping</a:t>
                      </a:r>
                    </a:p>
                  </a:txBody>
                  <a:tcPr/>
                </a:tc>
                <a:extLst>
                  <a:ext uri="{0D108BD9-81ED-4DB2-BD59-A6C34878D82A}">
                    <a16:rowId xmlns:a16="http://schemas.microsoft.com/office/drawing/2014/main" val="1007604387"/>
                  </a:ext>
                </a:extLst>
              </a:tr>
              <a:tr h="370840">
                <a:tc>
                  <a:txBody>
                    <a:bodyPr/>
                    <a:lstStyle/>
                    <a:p>
                      <a:r>
                        <a:rPr lang="en-US" sz="2400" b="0" dirty="0"/>
                        <a:t>10:08</a:t>
                      </a:r>
                    </a:p>
                  </a:txBody>
                  <a:tcPr/>
                </a:tc>
                <a:tc>
                  <a:txBody>
                    <a:bodyPr/>
                    <a:lstStyle/>
                    <a:p>
                      <a:r>
                        <a:rPr lang="en-US" sz="2400" b="0" dirty="0"/>
                        <a:t>5 minutes</a:t>
                      </a:r>
                    </a:p>
                  </a:txBody>
                  <a:tcPr/>
                </a:tc>
                <a:tc>
                  <a:txBody>
                    <a:bodyPr/>
                    <a:lstStyle/>
                    <a:p>
                      <a:r>
                        <a:rPr lang="en-US" sz="2400" b="0" dirty="0"/>
                        <a:t>Overview</a:t>
                      </a:r>
                    </a:p>
                  </a:txBody>
                  <a:tcPr/>
                </a:tc>
                <a:extLst>
                  <a:ext uri="{0D108BD9-81ED-4DB2-BD59-A6C34878D82A}">
                    <a16:rowId xmlns:a16="http://schemas.microsoft.com/office/drawing/2014/main" val="732887871"/>
                  </a:ext>
                </a:extLst>
              </a:tr>
              <a:tr h="370840">
                <a:tc>
                  <a:txBody>
                    <a:bodyPr/>
                    <a:lstStyle/>
                    <a:p>
                      <a:r>
                        <a:rPr lang="en-US" sz="2400" dirty="0"/>
                        <a:t>10:13</a:t>
                      </a:r>
                    </a:p>
                  </a:txBody>
                  <a:tcPr/>
                </a:tc>
                <a:tc>
                  <a:txBody>
                    <a:bodyPr/>
                    <a:lstStyle/>
                    <a:p>
                      <a:r>
                        <a:rPr lang="en-US" sz="2400" dirty="0"/>
                        <a:t>15 minutes</a:t>
                      </a:r>
                    </a:p>
                  </a:txBody>
                  <a:tcPr/>
                </a:tc>
                <a:tc>
                  <a:txBody>
                    <a:bodyPr/>
                    <a:lstStyle/>
                    <a:p>
                      <a:r>
                        <a:rPr lang="en-US" sz="2400" dirty="0"/>
                        <a:t>Request Ballot</a:t>
                      </a:r>
                    </a:p>
                  </a:txBody>
                  <a:tcPr/>
                </a:tc>
                <a:extLst>
                  <a:ext uri="{0D108BD9-81ED-4DB2-BD59-A6C34878D82A}">
                    <a16:rowId xmlns:a16="http://schemas.microsoft.com/office/drawing/2014/main" val="1474908517"/>
                  </a:ext>
                </a:extLst>
              </a:tr>
              <a:tr h="370840">
                <a:tc>
                  <a:txBody>
                    <a:bodyPr/>
                    <a:lstStyle/>
                    <a:p>
                      <a:r>
                        <a:rPr lang="en-US" sz="2400" b="1" dirty="0"/>
                        <a:t>10:28</a:t>
                      </a:r>
                    </a:p>
                  </a:txBody>
                  <a:tcPr/>
                </a:tc>
                <a:tc>
                  <a:txBody>
                    <a:bodyPr/>
                    <a:lstStyle/>
                    <a:p>
                      <a:r>
                        <a:rPr lang="en-US" sz="2400" b="1" dirty="0"/>
                        <a:t>5 minutes</a:t>
                      </a:r>
                    </a:p>
                  </a:txBody>
                  <a:tcPr/>
                </a:tc>
                <a:tc>
                  <a:txBody>
                    <a:bodyPr/>
                    <a:lstStyle/>
                    <a:p>
                      <a:r>
                        <a:rPr lang="en-US" sz="2400" b="1" dirty="0"/>
                        <a:t>Receive &amp; Return Ballot</a:t>
                      </a:r>
                    </a:p>
                  </a:txBody>
                  <a:tcPr/>
                </a:tc>
                <a:extLst>
                  <a:ext uri="{0D108BD9-81ED-4DB2-BD59-A6C34878D82A}">
                    <a16:rowId xmlns:a16="http://schemas.microsoft.com/office/drawing/2014/main" val="3370959750"/>
                  </a:ext>
                </a:extLst>
              </a:tr>
              <a:tr h="370840">
                <a:tc>
                  <a:txBody>
                    <a:bodyPr/>
                    <a:lstStyle/>
                    <a:p>
                      <a:r>
                        <a:rPr lang="en-US" sz="2400" dirty="0"/>
                        <a:t>10:33</a:t>
                      </a:r>
                    </a:p>
                  </a:txBody>
                  <a:tcPr/>
                </a:tc>
                <a:tc>
                  <a:txBody>
                    <a:bodyPr/>
                    <a:lstStyle/>
                    <a:p>
                      <a:r>
                        <a:rPr lang="en-US" sz="2400" dirty="0"/>
                        <a:t>5 minutes</a:t>
                      </a:r>
                    </a:p>
                  </a:txBody>
                  <a:tcPr/>
                </a:tc>
                <a:tc>
                  <a:txBody>
                    <a:bodyPr/>
                    <a:lstStyle/>
                    <a:p>
                      <a:r>
                        <a:rPr lang="en-US" sz="2400" dirty="0"/>
                        <a:t>Volunteer Opportunities</a:t>
                      </a:r>
                    </a:p>
                  </a:txBody>
                  <a:tcPr/>
                </a:tc>
                <a:extLst>
                  <a:ext uri="{0D108BD9-81ED-4DB2-BD59-A6C34878D82A}">
                    <a16:rowId xmlns:a16="http://schemas.microsoft.com/office/drawing/2014/main" val="818060170"/>
                  </a:ext>
                </a:extLst>
              </a:tr>
              <a:tr h="370840">
                <a:tc>
                  <a:txBody>
                    <a:bodyPr/>
                    <a:lstStyle/>
                    <a:p>
                      <a:r>
                        <a:rPr lang="en-US" sz="2400" dirty="0"/>
                        <a:t>10:38</a:t>
                      </a:r>
                    </a:p>
                  </a:txBody>
                  <a:tcPr/>
                </a:tc>
                <a:tc>
                  <a:txBody>
                    <a:bodyPr/>
                    <a:lstStyle/>
                    <a:p>
                      <a:r>
                        <a:rPr lang="en-US" sz="2400" dirty="0"/>
                        <a:t>2 minutes</a:t>
                      </a:r>
                    </a:p>
                  </a:txBody>
                  <a:tcPr/>
                </a:tc>
                <a:tc>
                  <a:txBody>
                    <a:bodyPr/>
                    <a:lstStyle/>
                    <a:p>
                      <a:r>
                        <a:rPr lang="en-US" sz="2400" dirty="0"/>
                        <a:t>Wrap Up &amp; Final Questions</a:t>
                      </a:r>
                    </a:p>
                  </a:txBody>
                  <a:tcPr/>
                </a:tc>
                <a:extLst>
                  <a:ext uri="{0D108BD9-81ED-4DB2-BD59-A6C34878D82A}">
                    <a16:rowId xmlns:a16="http://schemas.microsoft.com/office/drawing/2014/main" val="159381185"/>
                  </a:ext>
                </a:extLst>
              </a:tr>
            </a:tbl>
          </a:graphicData>
        </a:graphic>
      </p:graphicFrame>
    </p:spTree>
    <p:extLst>
      <p:ext uri="{BB962C8B-B14F-4D97-AF65-F5344CB8AC3E}">
        <p14:creationId xmlns:p14="http://schemas.microsoft.com/office/powerpoint/2010/main" val="67583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D684A4FD-91E6-8442-ADF9-B1867C977EF5}"/>
              </a:ext>
            </a:extLst>
          </p:cNvPr>
          <p:cNvGraphicFramePr>
            <a:graphicFrameLocks noGrp="1"/>
          </p:cNvGraphicFramePr>
          <p:nvPr>
            <p:ph idx="1"/>
            <p:extLst>
              <p:ext uri="{D42A27DB-BD31-4B8C-83A1-F6EECF244321}">
                <p14:modId xmlns:p14="http://schemas.microsoft.com/office/powerpoint/2010/main" val="4013314870"/>
              </p:ext>
            </p:extLst>
          </p:nvPr>
        </p:nvGraphicFramePr>
        <p:xfrm>
          <a:off x="620713" y="2504399"/>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9AC8FFB-723F-4444-B245-A5CD16C09565}"/>
              </a:ext>
            </a:extLst>
          </p:cNvPr>
          <p:cNvSpPr>
            <a:spLocks noGrp="1"/>
          </p:cNvSpPr>
          <p:nvPr>
            <p:ph type="title"/>
          </p:nvPr>
        </p:nvSpPr>
        <p:spPr>
          <a:xfrm>
            <a:off x="620160" y="1299339"/>
            <a:ext cx="11277926" cy="914400"/>
          </a:xfrm>
        </p:spPr>
        <p:txBody>
          <a:bodyPr>
            <a:normAutofit/>
          </a:bodyPr>
          <a:lstStyle/>
          <a:p>
            <a:r>
              <a:rPr lang="en-US" dirty="0"/>
              <a:t>Can I receive my ballot by email or online? YES!</a:t>
            </a:r>
          </a:p>
        </p:txBody>
      </p:sp>
      <p:sp>
        <p:nvSpPr>
          <p:cNvPr id="3" name="Rectangle 2">
            <a:extLst>
              <a:ext uri="{FF2B5EF4-FFF2-40B4-BE49-F238E27FC236}">
                <a16:creationId xmlns:a16="http://schemas.microsoft.com/office/drawing/2014/main" id="{ED802305-2ED2-49BA-9A53-9BD095472784}"/>
              </a:ext>
            </a:extLst>
          </p:cNvPr>
          <p:cNvSpPr/>
          <p:nvPr/>
        </p:nvSpPr>
        <p:spPr>
          <a:xfrm>
            <a:off x="677201" y="2378920"/>
            <a:ext cx="9930860" cy="1200329"/>
          </a:xfrm>
          <a:prstGeom prst="rect">
            <a:avLst/>
          </a:prstGeom>
        </p:spPr>
        <p:txBody>
          <a:bodyPr wrap="none">
            <a:spAutoFit/>
          </a:bodyPr>
          <a:lstStyle/>
          <a:p>
            <a:pPr lvl="0"/>
            <a:r>
              <a:rPr lang="en-US" sz="2400" dirty="0"/>
              <a:t>Receive ballot by email or online at least 45 days before the election.</a:t>
            </a:r>
          </a:p>
          <a:p>
            <a:pPr lvl="0"/>
            <a:r>
              <a:rPr lang="en-US" sz="2400" dirty="0"/>
              <a:t>For November 3, 2020 General Election, receive yours by September 19, 2020.</a:t>
            </a:r>
          </a:p>
          <a:p>
            <a:r>
              <a:rPr lang="en-US" sz="2400" dirty="0"/>
              <a:t>Mark your calendar and check your spam folder and secondary inboxes!</a:t>
            </a:r>
          </a:p>
        </p:txBody>
      </p:sp>
      <p:sp>
        <p:nvSpPr>
          <p:cNvPr id="7" name="Rectangle 6">
            <a:extLst>
              <a:ext uri="{FF2B5EF4-FFF2-40B4-BE49-F238E27FC236}">
                <a16:creationId xmlns:a16="http://schemas.microsoft.com/office/drawing/2014/main" id="{2482DE6F-BE53-C14F-880A-6FBC09CC96C7}"/>
              </a:ext>
            </a:extLst>
          </p:cNvPr>
          <p:cNvSpPr/>
          <p:nvPr/>
        </p:nvSpPr>
        <p:spPr>
          <a:xfrm>
            <a:off x="90261" y="5818605"/>
            <a:ext cx="3701142"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1: “Get Registered &amp; </a:t>
            </a:r>
            <a:br>
              <a:rPr lang="en-US">
                <a:solidFill>
                  <a:schemeClr val="accent2">
                    <a:lumMod val="10000"/>
                  </a:schemeClr>
                </a:solidFill>
              </a:rPr>
            </a:br>
            <a:r>
              <a:rPr lang="en-US">
                <a:solidFill>
                  <a:schemeClr val="accent2">
                    <a:lumMod val="10000"/>
                  </a:schemeClr>
                </a:solidFill>
              </a:rPr>
              <a:t>Ready to Vote”</a:t>
            </a:r>
            <a:br>
              <a:rPr lang="en-US">
                <a:solidFill>
                  <a:schemeClr val="accent2">
                    <a:lumMod val="10000"/>
                  </a:schemeClr>
                </a:solidFill>
              </a:rPr>
            </a:br>
            <a:r>
              <a:rPr lang="en-US">
                <a:solidFill>
                  <a:schemeClr val="accent2">
                    <a:lumMod val="10000"/>
                  </a:schemeClr>
                </a:solidFill>
              </a:rPr>
              <a:t>From Jan 1, 2020</a:t>
            </a:r>
          </a:p>
        </p:txBody>
      </p:sp>
      <p:sp>
        <p:nvSpPr>
          <p:cNvPr id="8" name="Rectangle 7">
            <a:extLst>
              <a:ext uri="{FF2B5EF4-FFF2-40B4-BE49-F238E27FC236}">
                <a16:creationId xmlns:a16="http://schemas.microsoft.com/office/drawing/2014/main" id="{BA68DD27-38A4-7C4F-9066-632C244C6BBD}"/>
              </a:ext>
            </a:extLst>
          </p:cNvPr>
          <p:cNvSpPr/>
          <p:nvPr/>
        </p:nvSpPr>
        <p:spPr>
          <a:xfrm>
            <a:off x="3998232" y="5818605"/>
            <a:ext cx="4346475"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2: </a:t>
            </a:r>
            <a:br>
              <a:rPr lang="en-US">
                <a:solidFill>
                  <a:schemeClr val="accent2">
                    <a:lumMod val="10000"/>
                  </a:schemeClr>
                </a:solidFill>
              </a:rPr>
            </a:br>
            <a:r>
              <a:rPr lang="en-US">
                <a:solidFill>
                  <a:schemeClr val="accent2">
                    <a:lumMod val="10000"/>
                  </a:schemeClr>
                </a:solidFill>
              </a:rPr>
              <a:t>Did you get your ballot? </a:t>
            </a:r>
            <a:br>
              <a:rPr lang="en-US">
                <a:solidFill>
                  <a:schemeClr val="accent2">
                    <a:lumMod val="10000"/>
                  </a:schemeClr>
                </a:solidFill>
              </a:rPr>
            </a:br>
            <a:r>
              <a:rPr lang="en-US">
                <a:solidFill>
                  <a:schemeClr val="accent2">
                    <a:lumMod val="10000"/>
                  </a:schemeClr>
                </a:solidFill>
              </a:rPr>
              <a:t>Sept 19, 2020</a:t>
            </a:r>
          </a:p>
        </p:txBody>
      </p:sp>
      <p:sp>
        <p:nvSpPr>
          <p:cNvPr id="9" name="Rectangle 8">
            <a:extLst>
              <a:ext uri="{FF2B5EF4-FFF2-40B4-BE49-F238E27FC236}">
                <a16:creationId xmlns:a16="http://schemas.microsoft.com/office/drawing/2014/main" id="{B38DFF3F-3BE0-5944-8E6B-A77DDA60A247}"/>
              </a:ext>
            </a:extLst>
          </p:cNvPr>
          <p:cNvSpPr/>
          <p:nvPr/>
        </p:nvSpPr>
        <p:spPr>
          <a:xfrm>
            <a:off x="8243660" y="5818605"/>
            <a:ext cx="3327627"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3: </a:t>
            </a:r>
            <a:br>
              <a:rPr lang="en-US">
                <a:solidFill>
                  <a:schemeClr val="accent2">
                    <a:lumMod val="10000"/>
                  </a:schemeClr>
                </a:solidFill>
              </a:rPr>
            </a:br>
            <a:r>
              <a:rPr lang="en-US">
                <a:solidFill>
                  <a:schemeClr val="accent2">
                    <a:lumMod val="10000"/>
                  </a:schemeClr>
                </a:solidFill>
              </a:rPr>
              <a:t>Bank those ballots</a:t>
            </a:r>
          </a:p>
          <a:p>
            <a:pPr algn="ctr"/>
            <a:r>
              <a:rPr lang="en-US">
                <a:solidFill>
                  <a:schemeClr val="accent2">
                    <a:lumMod val="10000"/>
                  </a:schemeClr>
                </a:solidFill>
              </a:rPr>
              <a:t>From Oct 1, 2020 until Nov. 3</a:t>
            </a:r>
          </a:p>
        </p:txBody>
      </p:sp>
    </p:spTree>
    <p:extLst>
      <p:ext uri="{BB962C8B-B14F-4D97-AF65-F5344CB8AC3E}">
        <p14:creationId xmlns:p14="http://schemas.microsoft.com/office/powerpoint/2010/main" val="1440255754"/>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8FFB-723F-4444-B245-A5CD16C09565}"/>
              </a:ext>
            </a:extLst>
          </p:cNvPr>
          <p:cNvSpPr>
            <a:spLocks noGrp="1"/>
          </p:cNvSpPr>
          <p:nvPr>
            <p:ph type="title"/>
          </p:nvPr>
        </p:nvSpPr>
        <p:spPr>
          <a:xfrm>
            <a:off x="620160" y="1299339"/>
            <a:ext cx="11822211" cy="914400"/>
          </a:xfrm>
        </p:spPr>
        <p:txBody>
          <a:bodyPr>
            <a:normAutofit/>
          </a:bodyPr>
          <a:lstStyle/>
          <a:p>
            <a:r>
              <a:rPr lang="en-US" sz="3600" dirty="0"/>
              <a:t>Can I return my voted ballot by email or online? MAYBE!</a:t>
            </a:r>
          </a:p>
        </p:txBody>
      </p:sp>
      <p:sp>
        <p:nvSpPr>
          <p:cNvPr id="3" name="Rectangle 2">
            <a:extLst>
              <a:ext uri="{FF2B5EF4-FFF2-40B4-BE49-F238E27FC236}">
                <a16:creationId xmlns:a16="http://schemas.microsoft.com/office/drawing/2014/main" id="{ED802305-2ED2-49BA-9A53-9BD095472784}"/>
              </a:ext>
            </a:extLst>
          </p:cNvPr>
          <p:cNvSpPr/>
          <p:nvPr/>
        </p:nvSpPr>
        <p:spPr>
          <a:xfrm>
            <a:off x="677201" y="2378920"/>
            <a:ext cx="10598351" cy="461665"/>
          </a:xfrm>
          <a:prstGeom prst="rect">
            <a:avLst/>
          </a:prstGeom>
        </p:spPr>
        <p:txBody>
          <a:bodyPr wrap="none">
            <a:spAutoFit/>
          </a:bodyPr>
          <a:lstStyle/>
          <a:p>
            <a:pPr lvl="0"/>
            <a:r>
              <a:rPr lang="en-US" sz="2400" dirty="0"/>
              <a:t>Some states allow you to return your ballot electronically, others require fax or mail.</a:t>
            </a:r>
          </a:p>
        </p:txBody>
      </p:sp>
      <p:graphicFrame>
        <p:nvGraphicFramePr>
          <p:cNvPr id="6" name="Content Placeholder 3">
            <a:extLst>
              <a:ext uri="{FF2B5EF4-FFF2-40B4-BE49-F238E27FC236}">
                <a16:creationId xmlns:a16="http://schemas.microsoft.com/office/drawing/2014/main" id="{881CD0C8-E44A-F142-B3C7-46329640A4B6}"/>
              </a:ext>
            </a:extLst>
          </p:cNvPr>
          <p:cNvGraphicFramePr>
            <a:graphicFrameLocks noGrp="1"/>
          </p:cNvGraphicFramePr>
          <p:nvPr>
            <p:ph idx="1"/>
          </p:nvPr>
        </p:nvGraphicFramePr>
        <p:xfrm>
          <a:off x="620713" y="2275793"/>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1F6E7909-9E4A-F040-95F2-067D9D2F7110}"/>
              </a:ext>
            </a:extLst>
          </p:cNvPr>
          <p:cNvSpPr/>
          <p:nvPr/>
        </p:nvSpPr>
        <p:spPr>
          <a:xfrm>
            <a:off x="90261" y="5589999"/>
            <a:ext cx="3701142"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1: “Get Registered &amp; </a:t>
            </a:r>
            <a:br>
              <a:rPr lang="en-US">
                <a:solidFill>
                  <a:schemeClr val="accent2">
                    <a:lumMod val="10000"/>
                  </a:schemeClr>
                </a:solidFill>
              </a:rPr>
            </a:br>
            <a:r>
              <a:rPr lang="en-US">
                <a:solidFill>
                  <a:schemeClr val="accent2">
                    <a:lumMod val="10000"/>
                  </a:schemeClr>
                </a:solidFill>
              </a:rPr>
              <a:t>Ready to Vote”</a:t>
            </a:r>
            <a:br>
              <a:rPr lang="en-US">
                <a:solidFill>
                  <a:schemeClr val="accent2">
                    <a:lumMod val="10000"/>
                  </a:schemeClr>
                </a:solidFill>
              </a:rPr>
            </a:br>
            <a:r>
              <a:rPr lang="en-US">
                <a:solidFill>
                  <a:schemeClr val="accent2">
                    <a:lumMod val="10000"/>
                  </a:schemeClr>
                </a:solidFill>
              </a:rPr>
              <a:t>From Jan 1, 2020</a:t>
            </a:r>
          </a:p>
        </p:txBody>
      </p:sp>
      <p:sp>
        <p:nvSpPr>
          <p:cNvPr id="9" name="Rectangle 8">
            <a:extLst>
              <a:ext uri="{FF2B5EF4-FFF2-40B4-BE49-F238E27FC236}">
                <a16:creationId xmlns:a16="http://schemas.microsoft.com/office/drawing/2014/main" id="{E82AC0F5-216F-4849-A336-89B0A6CD3D3A}"/>
              </a:ext>
            </a:extLst>
          </p:cNvPr>
          <p:cNvSpPr/>
          <p:nvPr/>
        </p:nvSpPr>
        <p:spPr>
          <a:xfrm>
            <a:off x="3998232" y="5589999"/>
            <a:ext cx="4346475"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2: </a:t>
            </a:r>
            <a:br>
              <a:rPr lang="en-US">
                <a:solidFill>
                  <a:schemeClr val="accent2">
                    <a:lumMod val="10000"/>
                  </a:schemeClr>
                </a:solidFill>
              </a:rPr>
            </a:br>
            <a:r>
              <a:rPr lang="en-US">
                <a:solidFill>
                  <a:schemeClr val="accent2">
                    <a:lumMod val="10000"/>
                  </a:schemeClr>
                </a:solidFill>
              </a:rPr>
              <a:t>Did you get your ballot? </a:t>
            </a:r>
            <a:br>
              <a:rPr lang="en-US">
                <a:solidFill>
                  <a:schemeClr val="accent2">
                    <a:lumMod val="10000"/>
                  </a:schemeClr>
                </a:solidFill>
              </a:rPr>
            </a:br>
            <a:r>
              <a:rPr lang="en-US">
                <a:solidFill>
                  <a:schemeClr val="accent2">
                    <a:lumMod val="10000"/>
                  </a:schemeClr>
                </a:solidFill>
              </a:rPr>
              <a:t>Sept 19, 2020</a:t>
            </a:r>
          </a:p>
        </p:txBody>
      </p:sp>
      <p:sp>
        <p:nvSpPr>
          <p:cNvPr id="10" name="Rectangle 9">
            <a:extLst>
              <a:ext uri="{FF2B5EF4-FFF2-40B4-BE49-F238E27FC236}">
                <a16:creationId xmlns:a16="http://schemas.microsoft.com/office/drawing/2014/main" id="{64CB32AD-0C30-554E-B0FB-67BA2603764C}"/>
              </a:ext>
            </a:extLst>
          </p:cNvPr>
          <p:cNvSpPr/>
          <p:nvPr/>
        </p:nvSpPr>
        <p:spPr>
          <a:xfrm>
            <a:off x="8243660" y="5589999"/>
            <a:ext cx="3327627"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3: </a:t>
            </a:r>
            <a:br>
              <a:rPr lang="en-US">
                <a:solidFill>
                  <a:schemeClr val="accent2">
                    <a:lumMod val="10000"/>
                  </a:schemeClr>
                </a:solidFill>
              </a:rPr>
            </a:br>
            <a:r>
              <a:rPr lang="en-US">
                <a:solidFill>
                  <a:schemeClr val="accent2">
                    <a:lumMod val="10000"/>
                  </a:schemeClr>
                </a:solidFill>
              </a:rPr>
              <a:t>Bank those ballots</a:t>
            </a:r>
          </a:p>
          <a:p>
            <a:pPr algn="ctr"/>
            <a:r>
              <a:rPr lang="en-US">
                <a:solidFill>
                  <a:schemeClr val="accent2">
                    <a:lumMod val="10000"/>
                  </a:schemeClr>
                </a:solidFill>
              </a:rPr>
              <a:t>From Oct 1, 2020 until Nov. 3</a:t>
            </a:r>
          </a:p>
        </p:txBody>
      </p:sp>
    </p:spTree>
    <p:extLst>
      <p:ext uri="{BB962C8B-B14F-4D97-AF65-F5344CB8AC3E}">
        <p14:creationId xmlns:p14="http://schemas.microsoft.com/office/powerpoint/2010/main" val="2458187880"/>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a:t>Federal Write-In Absentee Ballot </a:t>
            </a:r>
            <a:br>
              <a:rPr lang="en-US" sz="3200" dirty="0"/>
            </a:br>
            <a:r>
              <a:rPr lang="en-US" sz="3200" dirty="0"/>
              <a:t>(FWAB)</a:t>
            </a:r>
          </a:p>
        </p:txBody>
      </p:sp>
      <p:sp>
        <p:nvSpPr>
          <p:cNvPr id="5" name="Content Placeholder 4"/>
          <p:cNvSpPr>
            <a:spLocks noGrp="1"/>
          </p:cNvSpPr>
          <p:nvPr>
            <p:ph idx="1"/>
          </p:nvPr>
        </p:nvSpPr>
        <p:spPr>
          <a:xfrm>
            <a:off x="304474" y="2450729"/>
            <a:ext cx="4996869" cy="3993284"/>
          </a:xfrm>
        </p:spPr>
        <p:txBody>
          <a:bodyPr>
            <a:noAutofit/>
          </a:bodyPr>
          <a:lstStyle/>
          <a:p>
            <a:pPr lvl="1">
              <a:lnSpc>
                <a:spcPct val="100000"/>
              </a:lnSpc>
            </a:pPr>
            <a:r>
              <a:rPr lang="en-US" sz="2000" dirty="0"/>
              <a:t>For UOCAVA voters who submitted FPCA only</a:t>
            </a:r>
          </a:p>
          <a:p>
            <a:pPr lvl="1">
              <a:lnSpc>
                <a:spcPct val="100000"/>
              </a:lnSpc>
            </a:pPr>
            <a:r>
              <a:rPr lang="en-US" sz="2000" dirty="0"/>
              <a:t>If you have not received your official ballot by 45 days before the election, this is your back-up ballot.</a:t>
            </a:r>
          </a:p>
          <a:p>
            <a:pPr lvl="1">
              <a:lnSpc>
                <a:spcPct val="100000"/>
              </a:lnSpc>
            </a:pPr>
            <a:r>
              <a:rPr lang="en-US" sz="2000" dirty="0"/>
              <a:t>If you receive your state ballot afterwards, you are supposed to vote that too – they will only count the state ballot</a:t>
            </a:r>
          </a:p>
          <a:p>
            <a:pPr lvl="1">
              <a:lnSpc>
                <a:spcPct val="100000"/>
              </a:lnSpc>
            </a:pPr>
            <a:r>
              <a:rPr lang="en-US" sz="2000" dirty="0"/>
              <a:t>Same state rules for sending in your official ballot (deadline and method – email/fax/mail)</a:t>
            </a:r>
          </a:p>
        </p:txBody>
      </p:sp>
      <p:pic>
        <p:nvPicPr>
          <p:cNvPr id="2" name="Picture 1">
            <a:extLst>
              <a:ext uri="{FF2B5EF4-FFF2-40B4-BE49-F238E27FC236}">
                <a16:creationId xmlns:a16="http://schemas.microsoft.com/office/drawing/2014/main" id="{5160DAB9-7D3D-A54D-AE34-C09E0572C37B}"/>
              </a:ext>
            </a:extLst>
          </p:cNvPr>
          <p:cNvPicPr>
            <a:picLocks noChangeAspect="1"/>
          </p:cNvPicPr>
          <p:nvPr/>
        </p:nvPicPr>
        <p:blipFill>
          <a:blip r:embed="rId3"/>
          <a:stretch>
            <a:fillRect/>
          </a:stretch>
        </p:blipFill>
        <p:spPr>
          <a:xfrm>
            <a:off x="5725887" y="195942"/>
            <a:ext cx="4571383" cy="5932714"/>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89C948A7-889C-F548-94BD-F62A9D18D1B2}"/>
              </a:ext>
            </a:extLst>
          </p:cNvPr>
          <p:cNvPicPr>
            <a:picLocks noChangeAspect="1"/>
          </p:cNvPicPr>
          <p:nvPr/>
        </p:nvPicPr>
        <p:blipFill>
          <a:blip r:embed="rId4"/>
          <a:stretch>
            <a:fillRect/>
          </a:stretch>
        </p:blipFill>
        <p:spPr>
          <a:xfrm>
            <a:off x="7227837" y="598385"/>
            <a:ext cx="4577143" cy="593271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854297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B67A-68AB-49A8-9644-857B5F37EABF}"/>
              </a:ext>
            </a:extLst>
          </p:cNvPr>
          <p:cNvSpPr>
            <a:spLocks noGrp="1"/>
          </p:cNvSpPr>
          <p:nvPr>
            <p:ph type="title"/>
          </p:nvPr>
        </p:nvSpPr>
        <p:spPr/>
        <p:txBody>
          <a:bodyPr/>
          <a:lstStyle/>
          <a:p>
            <a:r>
              <a:rPr lang="en-US" dirty="0"/>
              <a:t>Who is eligible to vote from abroad?</a:t>
            </a:r>
          </a:p>
        </p:txBody>
      </p:sp>
      <p:sp>
        <p:nvSpPr>
          <p:cNvPr id="3" name="Content Placeholder 2">
            <a:extLst>
              <a:ext uri="{FF2B5EF4-FFF2-40B4-BE49-F238E27FC236}">
                <a16:creationId xmlns:a16="http://schemas.microsoft.com/office/drawing/2014/main" id="{FA534EC2-BC63-4702-BEC9-254A19722E11}"/>
              </a:ext>
            </a:extLst>
          </p:cNvPr>
          <p:cNvSpPr>
            <a:spLocks noGrp="1"/>
          </p:cNvSpPr>
          <p:nvPr>
            <p:ph idx="1"/>
          </p:nvPr>
        </p:nvSpPr>
        <p:spPr>
          <a:xfrm>
            <a:off x="1676400" y="2624902"/>
            <a:ext cx="8251371" cy="3993284"/>
          </a:xfrm>
        </p:spPr>
        <p:txBody>
          <a:bodyPr/>
          <a:lstStyle/>
          <a:p>
            <a:pPr marL="342900" indent="-342900">
              <a:buFont typeface="Wingdings" panose="05000000000000000000" pitchFamily="2" charset="2"/>
              <a:buChar char="ü"/>
            </a:pPr>
            <a:r>
              <a:rPr lang="en-US" dirty="0"/>
              <a:t>U.S. citizens living abroad</a:t>
            </a:r>
          </a:p>
          <a:p>
            <a:pPr marL="342900" indent="-342900">
              <a:buFont typeface="Wingdings" panose="05000000000000000000" pitchFamily="2" charset="2"/>
              <a:buChar char="ü"/>
            </a:pPr>
            <a:r>
              <a:rPr lang="en-US" dirty="0"/>
              <a:t>At least 18 years old by the date of the election</a:t>
            </a:r>
          </a:p>
          <a:p>
            <a:pPr marL="342900" indent="-342900">
              <a:buFont typeface="Wingdings" panose="05000000000000000000" pitchFamily="2" charset="2"/>
              <a:buChar char="ü"/>
            </a:pPr>
            <a:r>
              <a:rPr lang="en-US" dirty="0"/>
              <a:t>Eligible to register to vote in your state*</a:t>
            </a:r>
          </a:p>
          <a:p>
            <a:pPr marL="0" indent="0">
              <a:buNone/>
            </a:pPr>
            <a:endParaRPr lang="en-US" sz="2000" dirty="0"/>
          </a:p>
          <a:p>
            <a:pPr marL="0" indent="0">
              <a:buNone/>
            </a:pPr>
            <a:r>
              <a:rPr lang="en-US" sz="2000" dirty="0"/>
              <a:t>* You retain the right to vote in the state where you last lived, no matter how long it has been since you lived there</a:t>
            </a:r>
          </a:p>
          <a:p>
            <a:pPr marL="0" indent="0">
              <a:buNone/>
            </a:pPr>
            <a:r>
              <a:rPr lang="en-US" sz="2000" dirty="0"/>
              <a:t>** For US citizens who have never resided in the US, you may be able to vote according to where your US citizen parent last lived — this varies by state.</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8323802"/>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0E29-EB4F-4178-BE31-D6C2EBE52593}"/>
              </a:ext>
            </a:extLst>
          </p:cNvPr>
          <p:cNvSpPr>
            <a:spLocks noGrp="1"/>
          </p:cNvSpPr>
          <p:nvPr>
            <p:ph type="title"/>
          </p:nvPr>
        </p:nvSpPr>
        <p:spPr/>
        <p:txBody>
          <a:bodyPr/>
          <a:lstStyle/>
          <a:p>
            <a:r>
              <a:rPr lang="en-US" dirty="0"/>
              <a:t>Agenda</a:t>
            </a:r>
          </a:p>
        </p:txBody>
      </p:sp>
      <p:graphicFrame>
        <p:nvGraphicFramePr>
          <p:cNvPr id="4" name="Table 4">
            <a:extLst>
              <a:ext uri="{FF2B5EF4-FFF2-40B4-BE49-F238E27FC236}">
                <a16:creationId xmlns:a16="http://schemas.microsoft.com/office/drawing/2014/main" id="{58147ABB-A7DE-4E33-9809-00AEE2CC244D}"/>
              </a:ext>
            </a:extLst>
          </p:cNvPr>
          <p:cNvGraphicFramePr>
            <a:graphicFrameLocks noGrp="1"/>
          </p:cNvGraphicFramePr>
          <p:nvPr>
            <p:ph idx="1"/>
            <p:extLst>
              <p:ext uri="{D42A27DB-BD31-4B8C-83A1-F6EECF244321}">
                <p14:modId xmlns:p14="http://schemas.microsoft.com/office/powerpoint/2010/main" val="3709551818"/>
              </p:ext>
            </p:extLst>
          </p:nvPr>
        </p:nvGraphicFramePr>
        <p:xfrm>
          <a:off x="452761" y="2680121"/>
          <a:ext cx="10618009" cy="3200400"/>
        </p:xfrm>
        <a:graphic>
          <a:graphicData uri="http://schemas.openxmlformats.org/drawingml/2006/table">
            <a:tbl>
              <a:tblPr firstRow="1" bandRow="1">
                <a:tableStyleId>{BC89EF96-8CEA-46FF-86C4-4CE0E7609802}</a:tableStyleId>
              </a:tblPr>
              <a:tblGrid>
                <a:gridCol w="2045207">
                  <a:extLst>
                    <a:ext uri="{9D8B030D-6E8A-4147-A177-3AD203B41FA5}">
                      <a16:colId xmlns:a16="http://schemas.microsoft.com/office/drawing/2014/main" val="1599776248"/>
                    </a:ext>
                  </a:extLst>
                </a:gridCol>
                <a:gridCol w="2747693">
                  <a:extLst>
                    <a:ext uri="{9D8B030D-6E8A-4147-A177-3AD203B41FA5}">
                      <a16:colId xmlns:a16="http://schemas.microsoft.com/office/drawing/2014/main" val="1840211590"/>
                    </a:ext>
                  </a:extLst>
                </a:gridCol>
                <a:gridCol w="5825109">
                  <a:extLst>
                    <a:ext uri="{9D8B030D-6E8A-4147-A177-3AD203B41FA5}">
                      <a16:colId xmlns:a16="http://schemas.microsoft.com/office/drawing/2014/main" val="3341019087"/>
                    </a:ext>
                  </a:extLst>
                </a:gridCol>
              </a:tblGrid>
              <a:tr h="370840">
                <a:tc>
                  <a:txBody>
                    <a:bodyPr/>
                    <a:lstStyle/>
                    <a:p>
                      <a:r>
                        <a:rPr lang="en-US" sz="2400" b="0" dirty="0"/>
                        <a:t>START TIME</a:t>
                      </a:r>
                    </a:p>
                  </a:txBody>
                  <a:tcPr/>
                </a:tc>
                <a:tc>
                  <a:txBody>
                    <a:bodyPr/>
                    <a:lstStyle/>
                    <a:p>
                      <a:r>
                        <a:rPr lang="en-US" sz="2400" b="0" dirty="0"/>
                        <a:t>TIME ALLOCATED</a:t>
                      </a:r>
                    </a:p>
                  </a:txBody>
                  <a:tcPr/>
                </a:tc>
                <a:tc>
                  <a:txBody>
                    <a:bodyPr/>
                    <a:lstStyle/>
                    <a:p>
                      <a:r>
                        <a:rPr lang="en-US" sz="2400" b="0" dirty="0"/>
                        <a:t>ITEM</a:t>
                      </a:r>
                    </a:p>
                  </a:txBody>
                  <a:tcPr/>
                </a:tc>
                <a:extLst>
                  <a:ext uri="{0D108BD9-81ED-4DB2-BD59-A6C34878D82A}">
                    <a16:rowId xmlns:a16="http://schemas.microsoft.com/office/drawing/2014/main" val="4156263507"/>
                  </a:ext>
                </a:extLst>
              </a:tr>
              <a:tr h="370840">
                <a:tc>
                  <a:txBody>
                    <a:bodyPr/>
                    <a:lstStyle/>
                    <a:p>
                      <a:r>
                        <a:rPr lang="en-US" sz="2400" b="0" dirty="0"/>
                        <a:t>10:05</a:t>
                      </a:r>
                    </a:p>
                  </a:txBody>
                  <a:tcPr/>
                </a:tc>
                <a:tc>
                  <a:txBody>
                    <a:bodyPr/>
                    <a:lstStyle/>
                    <a:p>
                      <a:r>
                        <a:rPr lang="en-US" sz="2400" b="0" dirty="0"/>
                        <a:t>3 minutes</a:t>
                      </a:r>
                    </a:p>
                  </a:txBody>
                  <a:tcPr/>
                </a:tc>
                <a:tc>
                  <a:txBody>
                    <a:bodyPr/>
                    <a:lstStyle/>
                    <a:p>
                      <a:r>
                        <a:rPr lang="en-US" sz="2400" b="0" dirty="0"/>
                        <a:t>Welcome &amp; Housekeeping</a:t>
                      </a:r>
                    </a:p>
                  </a:txBody>
                  <a:tcPr/>
                </a:tc>
                <a:extLst>
                  <a:ext uri="{0D108BD9-81ED-4DB2-BD59-A6C34878D82A}">
                    <a16:rowId xmlns:a16="http://schemas.microsoft.com/office/drawing/2014/main" val="1007604387"/>
                  </a:ext>
                </a:extLst>
              </a:tr>
              <a:tr h="370840">
                <a:tc>
                  <a:txBody>
                    <a:bodyPr/>
                    <a:lstStyle/>
                    <a:p>
                      <a:r>
                        <a:rPr lang="en-US" sz="2400" b="0" dirty="0"/>
                        <a:t>10:08</a:t>
                      </a:r>
                    </a:p>
                  </a:txBody>
                  <a:tcPr/>
                </a:tc>
                <a:tc>
                  <a:txBody>
                    <a:bodyPr/>
                    <a:lstStyle/>
                    <a:p>
                      <a:r>
                        <a:rPr lang="en-US" sz="2400" b="0" dirty="0"/>
                        <a:t>5 minutes</a:t>
                      </a:r>
                    </a:p>
                  </a:txBody>
                  <a:tcPr/>
                </a:tc>
                <a:tc>
                  <a:txBody>
                    <a:bodyPr/>
                    <a:lstStyle/>
                    <a:p>
                      <a:r>
                        <a:rPr lang="en-US" sz="2400" b="0" dirty="0"/>
                        <a:t>Overview</a:t>
                      </a:r>
                    </a:p>
                  </a:txBody>
                  <a:tcPr/>
                </a:tc>
                <a:extLst>
                  <a:ext uri="{0D108BD9-81ED-4DB2-BD59-A6C34878D82A}">
                    <a16:rowId xmlns:a16="http://schemas.microsoft.com/office/drawing/2014/main" val="732887871"/>
                  </a:ext>
                </a:extLst>
              </a:tr>
              <a:tr h="370840">
                <a:tc>
                  <a:txBody>
                    <a:bodyPr/>
                    <a:lstStyle/>
                    <a:p>
                      <a:r>
                        <a:rPr lang="en-US" sz="2400" dirty="0"/>
                        <a:t>10:13</a:t>
                      </a:r>
                    </a:p>
                  </a:txBody>
                  <a:tcPr/>
                </a:tc>
                <a:tc>
                  <a:txBody>
                    <a:bodyPr/>
                    <a:lstStyle/>
                    <a:p>
                      <a:r>
                        <a:rPr lang="en-US" sz="2400" dirty="0"/>
                        <a:t>15 minutes</a:t>
                      </a:r>
                    </a:p>
                  </a:txBody>
                  <a:tcPr/>
                </a:tc>
                <a:tc>
                  <a:txBody>
                    <a:bodyPr/>
                    <a:lstStyle/>
                    <a:p>
                      <a:r>
                        <a:rPr lang="en-US" sz="2400" dirty="0"/>
                        <a:t>Request Ballot</a:t>
                      </a:r>
                    </a:p>
                  </a:txBody>
                  <a:tcPr/>
                </a:tc>
                <a:extLst>
                  <a:ext uri="{0D108BD9-81ED-4DB2-BD59-A6C34878D82A}">
                    <a16:rowId xmlns:a16="http://schemas.microsoft.com/office/drawing/2014/main" val="1474908517"/>
                  </a:ext>
                </a:extLst>
              </a:tr>
              <a:tr h="370840">
                <a:tc>
                  <a:txBody>
                    <a:bodyPr/>
                    <a:lstStyle/>
                    <a:p>
                      <a:r>
                        <a:rPr lang="en-US" sz="2400" b="0" dirty="0"/>
                        <a:t>10:28</a:t>
                      </a:r>
                    </a:p>
                  </a:txBody>
                  <a:tcPr/>
                </a:tc>
                <a:tc>
                  <a:txBody>
                    <a:bodyPr/>
                    <a:lstStyle/>
                    <a:p>
                      <a:r>
                        <a:rPr lang="en-US" sz="2400" b="0" dirty="0"/>
                        <a:t>5 minutes</a:t>
                      </a:r>
                    </a:p>
                  </a:txBody>
                  <a:tcPr/>
                </a:tc>
                <a:tc>
                  <a:txBody>
                    <a:bodyPr/>
                    <a:lstStyle/>
                    <a:p>
                      <a:r>
                        <a:rPr lang="en-US" sz="2400" b="0" dirty="0"/>
                        <a:t>Receive &amp; Return Ballot</a:t>
                      </a:r>
                    </a:p>
                  </a:txBody>
                  <a:tcPr/>
                </a:tc>
                <a:extLst>
                  <a:ext uri="{0D108BD9-81ED-4DB2-BD59-A6C34878D82A}">
                    <a16:rowId xmlns:a16="http://schemas.microsoft.com/office/drawing/2014/main" val="3370959750"/>
                  </a:ext>
                </a:extLst>
              </a:tr>
              <a:tr h="370840">
                <a:tc>
                  <a:txBody>
                    <a:bodyPr/>
                    <a:lstStyle/>
                    <a:p>
                      <a:r>
                        <a:rPr lang="en-US" sz="2400" b="1" dirty="0"/>
                        <a:t>10:33</a:t>
                      </a:r>
                    </a:p>
                  </a:txBody>
                  <a:tcPr/>
                </a:tc>
                <a:tc>
                  <a:txBody>
                    <a:bodyPr/>
                    <a:lstStyle/>
                    <a:p>
                      <a:r>
                        <a:rPr lang="en-US" sz="2400" b="1" dirty="0"/>
                        <a:t>5 minutes</a:t>
                      </a:r>
                    </a:p>
                  </a:txBody>
                  <a:tcPr/>
                </a:tc>
                <a:tc>
                  <a:txBody>
                    <a:bodyPr/>
                    <a:lstStyle/>
                    <a:p>
                      <a:r>
                        <a:rPr lang="en-US" sz="2400" b="1" dirty="0"/>
                        <a:t>Volunteer Opportunities</a:t>
                      </a:r>
                    </a:p>
                  </a:txBody>
                  <a:tcPr/>
                </a:tc>
                <a:extLst>
                  <a:ext uri="{0D108BD9-81ED-4DB2-BD59-A6C34878D82A}">
                    <a16:rowId xmlns:a16="http://schemas.microsoft.com/office/drawing/2014/main" val="818060170"/>
                  </a:ext>
                </a:extLst>
              </a:tr>
              <a:tr h="370840">
                <a:tc>
                  <a:txBody>
                    <a:bodyPr/>
                    <a:lstStyle/>
                    <a:p>
                      <a:r>
                        <a:rPr lang="en-US" sz="2400" dirty="0"/>
                        <a:t>10:38</a:t>
                      </a:r>
                    </a:p>
                  </a:txBody>
                  <a:tcPr/>
                </a:tc>
                <a:tc>
                  <a:txBody>
                    <a:bodyPr/>
                    <a:lstStyle/>
                    <a:p>
                      <a:r>
                        <a:rPr lang="en-US" sz="2400" dirty="0"/>
                        <a:t>2 minutes</a:t>
                      </a:r>
                    </a:p>
                  </a:txBody>
                  <a:tcPr/>
                </a:tc>
                <a:tc>
                  <a:txBody>
                    <a:bodyPr/>
                    <a:lstStyle/>
                    <a:p>
                      <a:r>
                        <a:rPr lang="en-US" sz="2400" dirty="0"/>
                        <a:t>Wrap Up &amp; Final Questions</a:t>
                      </a:r>
                    </a:p>
                  </a:txBody>
                  <a:tcPr/>
                </a:tc>
                <a:extLst>
                  <a:ext uri="{0D108BD9-81ED-4DB2-BD59-A6C34878D82A}">
                    <a16:rowId xmlns:a16="http://schemas.microsoft.com/office/drawing/2014/main" val="159381185"/>
                  </a:ext>
                </a:extLst>
              </a:tr>
            </a:tbl>
          </a:graphicData>
        </a:graphic>
      </p:graphicFrame>
    </p:spTree>
    <p:extLst>
      <p:ext uri="{BB962C8B-B14F-4D97-AF65-F5344CB8AC3E}">
        <p14:creationId xmlns:p14="http://schemas.microsoft.com/office/powerpoint/2010/main" val="167472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2383-7249-476B-8906-8D6C7E10C083}"/>
              </a:ext>
            </a:extLst>
          </p:cNvPr>
          <p:cNvSpPr>
            <a:spLocks noGrp="1"/>
          </p:cNvSpPr>
          <p:nvPr>
            <p:ph type="title"/>
          </p:nvPr>
        </p:nvSpPr>
        <p:spPr/>
        <p:txBody>
          <a:bodyPr/>
          <a:lstStyle/>
          <a:p>
            <a:r>
              <a:rPr lang="en-US" dirty="0"/>
              <a:t>Voter Help</a:t>
            </a:r>
          </a:p>
        </p:txBody>
      </p:sp>
      <p:sp>
        <p:nvSpPr>
          <p:cNvPr id="7" name="Content Placeholder 6">
            <a:extLst>
              <a:ext uri="{FF2B5EF4-FFF2-40B4-BE49-F238E27FC236}">
                <a16:creationId xmlns:a16="http://schemas.microsoft.com/office/drawing/2014/main" id="{477212EC-3441-492B-B99B-4B58F7CB7FB9}"/>
              </a:ext>
            </a:extLst>
          </p:cNvPr>
          <p:cNvSpPr>
            <a:spLocks noGrp="1"/>
          </p:cNvSpPr>
          <p:nvPr>
            <p:ph idx="1"/>
          </p:nvPr>
        </p:nvSpPr>
        <p:spPr/>
        <p:txBody>
          <a:bodyPr>
            <a:normAutofit/>
          </a:bodyPr>
          <a:lstStyle/>
          <a:p>
            <a:pPr marL="0" indent="0" algn="ctr">
              <a:buNone/>
            </a:pPr>
            <a:r>
              <a:rPr lang="en-US" altLang="zh-CN" sz="6000" b="1" dirty="0"/>
              <a:t>WeChat: </a:t>
            </a:r>
            <a:r>
              <a:rPr lang="en-US" altLang="zh-CN" sz="6000" b="1" dirty="0" err="1"/>
              <a:t>VoteFromAbroad</a:t>
            </a:r>
            <a:br>
              <a:rPr lang="en-US" dirty="0"/>
            </a:br>
            <a:r>
              <a:rPr lang="en-US" b="1" dirty="0"/>
              <a:t>General DA China information and Voter Assistance</a:t>
            </a:r>
          </a:p>
          <a:p>
            <a:pPr marL="0" indent="0" algn="ctr">
              <a:buNone/>
            </a:pPr>
            <a:endParaRPr lang="en-US" b="1" dirty="0"/>
          </a:p>
          <a:p>
            <a:pPr marL="0" indent="0" algn="ctr">
              <a:buNone/>
            </a:pPr>
            <a:r>
              <a:rPr lang="en-US" b="1" dirty="0"/>
              <a:t>Email: </a:t>
            </a:r>
            <a:r>
              <a:rPr lang="en-US" sz="3200" dirty="0">
                <a:hlinkClick r:id="rId3"/>
              </a:rPr>
              <a:t>help@votefromabroad.org</a:t>
            </a:r>
            <a:endParaRPr lang="en-US" sz="3200" dirty="0"/>
          </a:p>
          <a:p>
            <a:pPr marL="0" indent="0" algn="ctr">
              <a:buNone/>
            </a:pPr>
            <a:r>
              <a:rPr lang="en-US" b="1" dirty="0"/>
              <a:t>Global VFA Help Desk</a:t>
            </a:r>
          </a:p>
          <a:p>
            <a:endParaRPr lang="en-US" dirty="0"/>
          </a:p>
          <a:p>
            <a:endParaRPr lang="en-US" dirty="0"/>
          </a:p>
        </p:txBody>
      </p:sp>
    </p:spTree>
    <p:extLst>
      <p:ext uri="{BB962C8B-B14F-4D97-AF65-F5344CB8AC3E}">
        <p14:creationId xmlns:p14="http://schemas.microsoft.com/office/powerpoint/2010/main" val="3241879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32EE2-B32A-44EB-AD01-C52FEBF1AEC6}"/>
              </a:ext>
            </a:extLst>
          </p:cNvPr>
          <p:cNvSpPr>
            <a:spLocks noGrp="1"/>
          </p:cNvSpPr>
          <p:nvPr>
            <p:ph type="title"/>
          </p:nvPr>
        </p:nvSpPr>
        <p:spPr/>
        <p:txBody>
          <a:bodyPr/>
          <a:lstStyle/>
          <a:p>
            <a:r>
              <a:rPr lang="en-US" dirty="0"/>
              <a:t>Join the Great American Turnout 2020!</a:t>
            </a:r>
          </a:p>
        </p:txBody>
      </p:sp>
      <p:sp>
        <p:nvSpPr>
          <p:cNvPr id="3" name="Content Placeholder 2">
            <a:extLst>
              <a:ext uri="{FF2B5EF4-FFF2-40B4-BE49-F238E27FC236}">
                <a16:creationId xmlns:a16="http://schemas.microsoft.com/office/drawing/2014/main" id="{CD5503B7-0A2E-407F-851E-805D68876688}"/>
              </a:ext>
            </a:extLst>
          </p:cNvPr>
          <p:cNvSpPr>
            <a:spLocks noGrp="1"/>
          </p:cNvSpPr>
          <p:nvPr>
            <p:ph idx="1"/>
          </p:nvPr>
        </p:nvSpPr>
        <p:spPr/>
        <p:txBody>
          <a:bodyPr>
            <a:normAutofit lnSpcReduction="10000"/>
          </a:bodyPr>
          <a:lstStyle/>
          <a:p>
            <a:pPr marL="0" indent="0">
              <a:buNone/>
            </a:pPr>
            <a:r>
              <a:rPr lang="en-US" b="1" dirty="0"/>
              <a:t>Voting Champion Toolkit</a:t>
            </a:r>
          </a:p>
          <a:p>
            <a:pPr marL="0" indent="0">
              <a:buNone/>
            </a:pPr>
            <a:r>
              <a:rPr lang="en-US" dirty="0"/>
              <a:t>bit.ly/voting-champion</a:t>
            </a:r>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ü"/>
            </a:pPr>
            <a:r>
              <a:rPr lang="en-US" dirty="0"/>
              <a:t> Your Friends</a:t>
            </a:r>
          </a:p>
          <a:p>
            <a:pPr>
              <a:buFont typeface="Wingdings" panose="05000000000000000000" pitchFamily="2" charset="2"/>
              <a:buChar char="ü"/>
            </a:pPr>
            <a:r>
              <a:rPr lang="en-US" dirty="0"/>
              <a:t> VFA Social Media</a:t>
            </a:r>
          </a:p>
          <a:p>
            <a:pPr>
              <a:buFont typeface="Wingdings" panose="05000000000000000000" pitchFamily="2" charset="2"/>
              <a:buChar char="ü"/>
            </a:pPr>
            <a:r>
              <a:rPr lang="en-US" dirty="0"/>
              <a:t> Step-by-Step Guides</a:t>
            </a:r>
          </a:p>
        </p:txBody>
      </p:sp>
      <p:pic>
        <p:nvPicPr>
          <p:cNvPr id="7" name="Content Placeholder 6" descr="A picture containing room, food&#10;&#10;Description automatically generated">
            <a:extLst>
              <a:ext uri="{FF2B5EF4-FFF2-40B4-BE49-F238E27FC236}">
                <a16:creationId xmlns:a16="http://schemas.microsoft.com/office/drawing/2014/main" id="{DADD23E8-8F98-4D86-BC0F-554CC4245AC6}"/>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903663" y="2380570"/>
            <a:ext cx="4384675" cy="4351337"/>
          </a:xfrm>
        </p:spPr>
      </p:pic>
      <p:pic>
        <p:nvPicPr>
          <p:cNvPr id="9" name="Picture 8" descr="A person holding a sign posing for the camera&#10;&#10;Description automatically generated">
            <a:extLst>
              <a:ext uri="{FF2B5EF4-FFF2-40B4-BE49-F238E27FC236}">
                <a16:creationId xmlns:a16="http://schemas.microsoft.com/office/drawing/2014/main" id="{2E0C260F-3BCE-4668-B114-D38C8B455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018" y="2646591"/>
            <a:ext cx="3524250" cy="3524250"/>
          </a:xfrm>
          <a:prstGeom prst="flowChartConnector">
            <a:avLst/>
          </a:prstGeom>
        </p:spPr>
      </p:pic>
    </p:spTree>
    <p:extLst>
      <p:ext uri="{BB962C8B-B14F-4D97-AF65-F5344CB8AC3E}">
        <p14:creationId xmlns:p14="http://schemas.microsoft.com/office/powerpoint/2010/main" val="1042671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2383-7249-476B-8906-8D6C7E10C083}"/>
              </a:ext>
            </a:extLst>
          </p:cNvPr>
          <p:cNvSpPr>
            <a:spLocks noGrp="1"/>
          </p:cNvSpPr>
          <p:nvPr>
            <p:ph type="title"/>
          </p:nvPr>
        </p:nvSpPr>
        <p:spPr/>
        <p:txBody>
          <a:bodyPr/>
          <a:lstStyle/>
          <a:p>
            <a:r>
              <a:rPr lang="en-US" dirty="0"/>
              <a:t>Volunteer with Vote From Abroad</a:t>
            </a:r>
          </a:p>
        </p:txBody>
      </p:sp>
      <p:sp>
        <p:nvSpPr>
          <p:cNvPr id="7" name="Content Placeholder 6">
            <a:extLst>
              <a:ext uri="{FF2B5EF4-FFF2-40B4-BE49-F238E27FC236}">
                <a16:creationId xmlns:a16="http://schemas.microsoft.com/office/drawing/2014/main" id="{E7AA81C0-F842-4498-A4A6-EB80CDF949E5}"/>
              </a:ext>
            </a:extLst>
          </p:cNvPr>
          <p:cNvSpPr>
            <a:spLocks noGrp="1"/>
          </p:cNvSpPr>
          <p:nvPr>
            <p:ph idx="1"/>
          </p:nvPr>
        </p:nvSpPr>
        <p:spPr>
          <a:xfrm>
            <a:off x="620160" y="2624902"/>
            <a:ext cx="4470455" cy="3993284"/>
          </a:xfrm>
        </p:spPr>
        <p:txBody>
          <a:bodyPr/>
          <a:lstStyle/>
          <a:p>
            <a:r>
              <a:rPr lang="en-US" dirty="0"/>
              <a:t>Events around China.</a:t>
            </a:r>
          </a:p>
          <a:p>
            <a:r>
              <a:rPr lang="en-US" dirty="0"/>
              <a:t>U.S. citizens only.</a:t>
            </a:r>
          </a:p>
          <a:p>
            <a:r>
              <a:rPr lang="en-US" dirty="0"/>
              <a:t>Mostly organized by Democrats Abroad members.</a:t>
            </a:r>
          </a:p>
          <a:p>
            <a:r>
              <a:rPr lang="en-US" dirty="0"/>
              <a:t>Events are non-partisan.</a:t>
            </a:r>
          </a:p>
          <a:p>
            <a:endParaRPr lang="en-US" dirty="0"/>
          </a:p>
        </p:txBody>
      </p:sp>
      <p:sp>
        <p:nvSpPr>
          <p:cNvPr id="9" name="Content Placeholder 8">
            <a:extLst>
              <a:ext uri="{FF2B5EF4-FFF2-40B4-BE49-F238E27FC236}">
                <a16:creationId xmlns:a16="http://schemas.microsoft.com/office/drawing/2014/main" id="{63767DF8-BF6A-4D34-AB8D-ACFAC876E631}"/>
              </a:ext>
            </a:extLst>
          </p:cNvPr>
          <p:cNvSpPr>
            <a:spLocks noGrp="1"/>
          </p:cNvSpPr>
          <p:nvPr>
            <p:ph sz="half" idx="4294967295"/>
          </p:nvPr>
        </p:nvSpPr>
        <p:spPr>
          <a:xfrm>
            <a:off x="5554663" y="3065463"/>
            <a:ext cx="6637337" cy="2987675"/>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n-US" sz="2800" dirty="0"/>
              <a:t>Contact WeChat: </a:t>
            </a:r>
          </a:p>
          <a:p>
            <a:pPr marL="0" indent="0">
              <a:buNone/>
            </a:pPr>
            <a:r>
              <a:rPr lang="en-US" sz="4400" dirty="0" err="1"/>
              <a:t>VoteFrom</a:t>
            </a:r>
            <a:r>
              <a:rPr lang="en-US" altLang="zh-CN" sz="4400" dirty="0" err="1"/>
              <a:t>Abroad</a:t>
            </a:r>
            <a:r>
              <a:rPr lang="en-US" altLang="zh-CN" sz="4400" dirty="0"/>
              <a:t> </a:t>
            </a:r>
          </a:p>
          <a:p>
            <a:pPr marL="0" indent="0">
              <a:buNone/>
            </a:pPr>
            <a:endParaRPr lang="en-US" altLang="zh-CN" sz="2800" dirty="0"/>
          </a:p>
          <a:p>
            <a:pPr marL="0" indent="0">
              <a:buNone/>
            </a:pPr>
            <a:r>
              <a:rPr lang="en-US" altLang="zh-CN" sz="2800" dirty="0"/>
              <a:t>Ask for WeChat Group: </a:t>
            </a:r>
          </a:p>
          <a:p>
            <a:pPr marL="0" indent="0">
              <a:buNone/>
            </a:pPr>
            <a:r>
              <a:rPr lang="en-US" altLang="zh-CN" sz="4400" dirty="0"/>
              <a:t>DA China Vote From Abroad</a:t>
            </a:r>
            <a:endParaRPr lang="en-US" sz="4400" dirty="0"/>
          </a:p>
        </p:txBody>
      </p:sp>
    </p:spTree>
    <p:extLst>
      <p:ext uri="{BB962C8B-B14F-4D97-AF65-F5344CB8AC3E}">
        <p14:creationId xmlns:p14="http://schemas.microsoft.com/office/powerpoint/2010/main" val="332031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2383-7249-476B-8906-8D6C7E10C083}"/>
              </a:ext>
            </a:extLst>
          </p:cNvPr>
          <p:cNvSpPr>
            <a:spLocks noGrp="1"/>
          </p:cNvSpPr>
          <p:nvPr>
            <p:ph type="title"/>
          </p:nvPr>
        </p:nvSpPr>
        <p:spPr/>
        <p:txBody>
          <a:bodyPr>
            <a:normAutofit/>
          </a:bodyPr>
          <a:lstStyle/>
          <a:p>
            <a:r>
              <a:rPr lang="en-US" dirty="0"/>
              <a:t>Volunteer with Democrats Abroad China</a:t>
            </a:r>
          </a:p>
        </p:txBody>
      </p:sp>
      <p:sp>
        <p:nvSpPr>
          <p:cNvPr id="7" name="Content Placeholder 6">
            <a:extLst>
              <a:ext uri="{FF2B5EF4-FFF2-40B4-BE49-F238E27FC236}">
                <a16:creationId xmlns:a16="http://schemas.microsoft.com/office/drawing/2014/main" id="{E7AA81C0-F842-4498-A4A6-EB80CDF949E5}"/>
              </a:ext>
            </a:extLst>
          </p:cNvPr>
          <p:cNvSpPr>
            <a:spLocks noGrp="1"/>
          </p:cNvSpPr>
          <p:nvPr>
            <p:ph idx="1"/>
          </p:nvPr>
        </p:nvSpPr>
        <p:spPr>
          <a:xfrm>
            <a:off x="620160" y="2624902"/>
            <a:ext cx="4470455" cy="3993284"/>
          </a:xfrm>
        </p:spPr>
        <p:txBody>
          <a:bodyPr>
            <a:normAutofit/>
          </a:bodyPr>
          <a:lstStyle/>
          <a:p>
            <a:r>
              <a:rPr lang="en-US" dirty="0"/>
              <a:t>Democrats Abroad members only.</a:t>
            </a:r>
          </a:p>
          <a:p>
            <a:r>
              <a:rPr lang="en-US" dirty="0"/>
              <a:t>Call and texts to members with info about voting.</a:t>
            </a:r>
          </a:p>
          <a:p>
            <a:r>
              <a:rPr lang="en-US" dirty="0"/>
              <a:t>Software is </a:t>
            </a:r>
            <a:r>
              <a:rPr lang="en-US" dirty="0" err="1"/>
              <a:t>CallHub</a:t>
            </a:r>
            <a:endParaRPr lang="en-US" dirty="0"/>
          </a:p>
          <a:p>
            <a:endParaRPr lang="en-US" dirty="0"/>
          </a:p>
        </p:txBody>
      </p:sp>
      <p:sp>
        <p:nvSpPr>
          <p:cNvPr id="9" name="Content Placeholder 8">
            <a:extLst>
              <a:ext uri="{FF2B5EF4-FFF2-40B4-BE49-F238E27FC236}">
                <a16:creationId xmlns:a16="http://schemas.microsoft.com/office/drawing/2014/main" id="{63767DF8-BF6A-4D34-AB8D-ACFAC876E631}"/>
              </a:ext>
            </a:extLst>
          </p:cNvPr>
          <p:cNvSpPr>
            <a:spLocks noGrp="1"/>
          </p:cNvSpPr>
          <p:nvPr>
            <p:ph sz="half" idx="4294967295"/>
          </p:nvPr>
        </p:nvSpPr>
        <p:spPr>
          <a:xfrm>
            <a:off x="5554663" y="3065463"/>
            <a:ext cx="6637337" cy="2987485"/>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en-US" sz="2800" dirty="0"/>
              <a:t>WeChat ID: </a:t>
            </a:r>
          </a:p>
          <a:p>
            <a:pPr marL="0" indent="0">
              <a:buNone/>
            </a:pPr>
            <a:r>
              <a:rPr lang="en-US" sz="4400" dirty="0"/>
              <a:t>DemocratsAbroad</a:t>
            </a:r>
            <a:r>
              <a:rPr lang="en-US" altLang="zh-CN" sz="4400" dirty="0"/>
              <a:t> </a:t>
            </a:r>
          </a:p>
          <a:p>
            <a:pPr marL="0" indent="0">
              <a:buNone/>
            </a:pPr>
            <a:endParaRPr lang="en-US" altLang="zh-CN" sz="2800" dirty="0"/>
          </a:p>
          <a:p>
            <a:pPr marL="0" indent="0">
              <a:buNone/>
            </a:pPr>
            <a:r>
              <a:rPr lang="en-US" altLang="zh-CN" sz="2800" dirty="0"/>
              <a:t>Ask for WeChat Group: </a:t>
            </a:r>
          </a:p>
          <a:p>
            <a:pPr marL="0" indent="0">
              <a:buNone/>
            </a:pPr>
            <a:r>
              <a:rPr lang="en-US" altLang="zh-CN" sz="4400" dirty="0"/>
              <a:t>DA China Call &amp; SMS Team</a:t>
            </a:r>
          </a:p>
        </p:txBody>
      </p:sp>
      <p:sp>
        <p:nvSpPr>
          <p:cNvPr id="3" name="Rectangle 2">
            <a:extLst>
              <a:ext uri="{FF2B5EF4-FFF2-40B4-BE49-F238E27FC236}">
                <a16:creationId xmlns:a16="http://schemas.microsoft.com/office/drawing/2014/main" id="{EECF843F-E1AE-4584-AC3E-C39F8E704A83}"/>
              </a:ext>
            </a:extLst>
          </p:cNvPr>
          <p:cNvSpPr/>
          <p:nvPr/>
        </p:nvSpPr>
        <p:spPr>
          <a:xfrm>
            <a:off x="616865" y="5960239"/>
            <a:ext cx="4267643" cy="646331"/>
          </a:xfrm>
          <a:prstGeom prst="rect">
            <a:avLst/>
          </a:prstGeom>
        </p:spPr>
        <p:txBody>
          <a:bodyPr wrap="none">
            <a:spAutoFit/>
          </a:bodyPr>
          <a:lstStyle/>
          <a:p>
            <a:r>
              <a:rPr lang="en-US" dirty="0"/>
              <a:t>democratsabroad.org/</a:t>
            </a:r>
            <a:r>
              <a:rPr lang="en-US" dirty="0" err="1"/>
              <a:t>gotv_phonebanking</a:t>
            </a:r>
            <a:endParaRPr lang="en-US" dirty="0"/>
          </a:p>
          <a:p>
            <a:r>
              <a:rPr lang="en-US" dirty="0"/>
              <a:t>info-china@democratsabroad.org</a:t>
            </a:r>
          </a:p>
        </p:txBody>
      </p:sp>
    </p:spTree>
    <p:extLst>
      <p:ext uri="{BB962C8B-B14F-4D97-AF65-F5344CB8AC3E}">
        <p14:creationId xmlns:p14="http://schemas.microsoft.com/office/powerpoint/2010/main" val="1682491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AD49-E35D-4013-BC44-9A3D4A7CCEE6}"/>
              </a:ext>
            </a:extLst>
          </p:cNvPr>
          <p:cNvSpPr>
            <a:spLocks noGrp="1"/>
          </p:cNvSpPr>
          <p:nvPr>
            <p:ph type="title"/>
          </p:nvPr>
        </p:nvSpPr>
        <p:spPr/>
        <p:txBody>
          <a:bodyPr/>
          <a:lstStyle/>
          <a:p>
            <a:r>
              <a:rPr lang="en-US" dirty="0"/>
              <a:t>Volunteer with Democrats Abroad</a:t>
            </a:r>
          </a:p>
        </p:txBody>
      </p:sp>
      <p:sp>
        <p:nvSpPr>
          <p:cNvPr id="3" name="Content Placeholder 2">
            <a:extLst>
              <a:ext uri="{FF2B5EF4-FFF2-40B4-BE49-F238E27FC236}">
                <a16:creationId xmlns:a16="http://schemas.microsoft.com/office/drawing/2014/main" id="{F8AC4934-73CF-458A-84F1-F5166B4C0DBA}"/>
              </a:ext>
            </a:extLst>
          </p:cNvPr>
          <p:cNvSpPr>
            <a:spLocks noGrp="1"/>
          </p:cNvSpPr>
          <p:nvPr>
            <p:ph idx="1"/>
          </p:nvPr>
        </p:nvSpPr>
        <p:spPr>
          <a:xfrm>
            <a:off x="620160" y="2366682"/>
            <a:ext cx="10871662" cy="4251504"/>
          </a:xfrm>
        </p:spPr>
        <p:txBody>
          <a:bodyPr/>
          <a:lstStyle/>
          <a:p>
            <a:pPr marL="0" indent="0">
              <a:buNone/>
            </a:pPr>
            <a:r>
              <a:rPr lang="en-US" altLang="zh-CN" sz="4400" dirty="0"/>
              <a:t>Global </a:t>
            </a:r>
            <a:r>
              <a:rPr lang="en-US" sz="4400" dirty="0"/>
              <a:t>GOTV Team </a:t>
            </a:r>
          </a:p>
          <a:p>
            <a:r>
              <a:rPr lang="en-US" dirty="0"/>
              <a:t>Answer questions submitted to help@votefromabroad.org</a:t>
            </a:r>
          </a:p>
          <a:p>
            <a:r>
              <a:rPr lang="en-US" dirty="0"/>
              <a:t>Ticket system with volunteers all over the world.</a:t>
            </a:r>
          </a:p>
          <a:p>
            <a:r>
              <a:rPr lang="en-US" dirty="0"/>
              <a:t>Templates for common issues.</a:t>
            </a:r>
          </a:p>
          <a:p>
            <a:r>
              <a:rPr lang="en-US" dirty="0"/>
              <a:t>Helps identify voter protection issues.</a:t>
            </a:r>
          </a:p>
        </p:txBody>
      </p:sp>
      <p:sp>
        <p:nvSpPr>
          <p:cNvPr id="4" name="Rectangle 3">
            <a:extLst>
              <a:ext uri="{FF2B5EF4-FFF2-40B4-BE49-F238E27FC236}">
                <a16:creationId xmlns:a16="http://schemas.microsoft.com/office/drawing/2014/main" id="{0CF652F5-A0E0-41BB-9DD5-22BAFFF5DCE1}"/>
              </a:ext>
            </a:extLst>
          </p:cNvPr>
          <p:cNvSpPr/>
          <p:nvPr/>
        </p:nvSpPr>
        <p:spPr>
          <a:xfrm>
            <a:off x="0" y="6334780"/>
            <a:ext cx="12192000" cy="523220"/>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t> Heidi Burch &amp; Eileen Weinberg: gotv@democratsabroad.org</a:t>
            </a:r>
          </a:p>
        </p:txBody>
      </p:sp>
    </p:spTree>
    <p:extLst>
      <p:ext uri="{BB962C8B-B14F-4D97-AF65-F5344CB8AC3E}">
        <p14:creationId xmlns:p14="http://schemas.microsoft.com/office/powerpoint/2010/main" val="3278856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F3AD-F86A-4507-93D1-663F0E537AC7}"/>
              </a:ext>
            </a:extLst>
          </p:cNvPr>
          <p:cNvSpPr>
            <a:spLocks noGrp="1"/>
          </p:cNvSpPr>
          <p:nvPr>
            <p:ph type="title"/>
          </p:nvPr>
        </p:nvSpPr>
        <p:spPr/>
        <p:txBody>
          <a:bodyPr>
            <a:normAutofit/>
          </a:bodyPr>
          <a:lstStyle/>
          <a:p>
            <a:r>
              <a:rPr lang="en-US" dirty="0"/>
              <a:t>Volunteer with Democrats Abroad</a:t>
            </a:r>
          </a:p>
        </p:txBody>
      </p:sp>
      <p:sp>
        <p:nvSpPr>
          <p:cNvPr id="3" name="Content Placeholder 2">
            <a:extLst>
              <a:ext uri="{FF2B5EF4-FFF2-40B4-BE49-F238E27FC236}">
                <a16:creationId xmlns:a16="http://schemas.microsoft.com/office/drawing/2014/main" id="{B87122A3-6EBD-4705-A518-3BD478183696}"/>
              </a:ext>
            </a:extLst>
          </p:cNvPr>
          <p:cNvSpPr>
            <a:spLocks noGrp="1"/>
          </p:cNvSpPr>
          <p:nvPr>
            <p:ph idx="1"/>
          </p:nvPr>
        </p:nvSpPr>
        <p:spPr>
          <a:xfrm>
            <a:off x="620160" y="2366682"/>
            <a:ext cx="10871662" cy="4251504"/>
          </a:xfrm>
        </p:spPr>
        <p:txBody>
          <a:bodyPr>
            <a:normAutofit/>
          </a:bodyPr>
          <a:lstStyle/>
          <a:p>
            <a:pPr marL="0" indent="0">
              <a:buNone/>
            </a:pPr>
            <a:r>
              <a:rPr lang="en-US" sz="4400" dirty="0"/>
              <a:t>Global Voter Protection Team</a:t>
            </a:r>
          </a:p>
          <a:p>
            <a:r>
              <a:rPr lang="en-US" dirty="0"/>
              <a:t>Helping to protect the USPS.</a:t>
            </a:r>
          </a:p>
          <a:p>
            <a:r>
              <a:rPr lang="en-US" dirty="0"/>
              <a:t>Expanding unrestricted ballot return options via email attachment and web portal for Americans overseas.</a:t>
            </a:r>
          </a:p>
          <a:p>
            <a:r>
              <a:rPr lang="en-US" dirty="0"/>
              <a:t>Advocating for vote by mail and safe, early in-person voting for Americans at home.</a:t>
            </a:r>
          </a:p>
          <a:p>
            <a:r>
              <a:rPr lang="en-US" dirty="0"/>
              <a:t>Keeping our members aware of changing issues impacting their rights and voting access.</a:t>
            </a:r>
          </a:p>
        </p:txBody>
      </p:sp>
      <p:sp>
        <p:nvSpPr>
          <p:cNvPr id="4" name="Rectangle 3">
            <a:extLst>
              <a:ext uri="{FF2B5EF4-FFF2-40B4-BE49-F238E27FC236}">
                <a16:creationId xmlns:a16="http://schemas.microsoft.com/office/drawing/2014/main" id="{536E46B2-A72F-43A7-B645-EB3328715FF8}"/>
              </a:ext>
            </a:extLst>
          </p:cNvPr>
          <p:cNvSpPr/>
          <p:nvPr/>
        </p:nvSpPr>
        <p:spPr>
          <a:xfrm>
            <a:off x="0" y="6334780"/>
            <a:ext cx="12192000" cy="523220"/>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t>Maya Buchanan: voterprotection@democratsabroad.org</a:t>
            </a:r>
          </a:p>
        </p:txBody>
      </p:sp>
    </p:spTree>
    <p:extLst>
      <p:ext uri="{BB962C8B-B14F-4D97-AF65-F5344CB8AC3E}">
        <p14:creationId xmlns:p14="http://schemas.microsoft.com/office/powerpoint/2010/main" val="2358945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F5CF-C82E-417A-8F80-156E5FF01CCE}"/>
              </a:ext>
            </a:extLst>
          </p:cNvPr>
          <p:cNvSpPr>
            <a:spLocks noGrp="1"/>
          </p:cNvSpPr>
          <p:nvPr>
            <p:ph type="title"/>
          </p:nvPr>
        </p:nvSpPr>
        <p:spPr>
          <a:xfrm>
            <a:off x="620160" y="1299339"/>
            <a:ext cx="9518073" cy="914400"/>
          </a:xfrm>
        </p:spPr>
        <p:txBody>
          <a:bodyPr anchor="ctr">
            <a:normAutofit/>
          </a:bodyPr>
          <a:lstStyle/>
          <a:p>
            <a:r>
              <a:rPr lang="en-US" dirty="0"/>
              <a:t>Thank you! More Questions?</a:t>
            </a:r>
          </a:p>
        </p:txBody>
      </p:sp>
      <p:pic>
        <p:nvPicPr>
          <p:cNvPr id="9" name="Picture 8" descr="A group of people in a library&#10;&#10;Description automatically generated">
            <a:extLst>
              <a:ext uri="{FF2B5EF4-FFF2-40B4-BE49-F238E27FC236}">
                <a16:creationId xmlns:a16="http://schemas.microsoft.com/office/drawing/2014/main" id="{A1CEDA5E-0858-4253-BC73-EACD8A94F8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20686"/>
            <a:ext cx="6727371" cy="4637314"/>
          </a:xfrm>
          <a:prstGeom prst="rect">
            <a:avLst/>
          </a:prstGeom>
        </p:spPr>
      </p:pic>
      <p:sp>
        <p:nvSpPr>
          <p:cNvPr id="3" name="TextBox 2">
            <a:extLst>
              <a:ext uri="{FF2B5EF4-FFF2-40B4-BE49-F238E27FC236}">
                <a16:creationId xmlns:a16="http://schemas.microsoft.com/office/drawing/2014/main" id="{6D47C4CB-172E-4550-ACA8-6593022C0342}"/>
              </a:ext>
            </a:extLst>
          </p:cNvPr>
          <p:cNvSpPr txBox="1"/>
          <p:nvPr/>
        </p:nvSpPr>
        <p:spPr>
          <a:xfrm>
            <a:off x="7004649" y="2570672"/>
            <a:ext cx="4071668" cy="3970318"/>
          </a:xfrm>
          <a:prstGeom prst="rect">
            <a:avLst/>
          </a:prstGeom>
          <a:noFill/>
        </p:spPr>
        <p:txBody>
          <a:bodyPr wrap="square" rtlCol="0">
            <a:spAutoFit/>
          </a:bodyPr>
          <a:lstStyle/>
          <a:p>
            <a:pPr algn="ctr"/>
            <a:r>
              <a:rPr lang="en-US" dirty="0"/>
              <a:t>VOTER HELP</a:t>
            </a:r>
          </a:p>
          <a:p>
            <a:endParaRPr lang="en-US" dirty="0"/>
          </a:p>
          <a:p>
            <a:r>
              <a:rPr lang="en-US" b="1" dirty="0"/>
              <a:t>China</a:t>
            </a:r>
            <a:r>
              <a:rPr lang="en-US" dirty="0"/>
              <a:t> - WeChat: </a:t>
            </a:r>
            <a:r>
              <a:rPr lang="en-US" altLang="zh-CN" dirty="0" err="1"/>
              <a:t>VoteFromAbroad</a:t>
            </a:r>
            <a:endParaRPr lang="en-US" altLang="zh-CN" dirty="0"/>
          </a:p>
          <a:p>
            <a:endParaRPr lang="en-US" altLang="zh-CN" dirty="0"/>
          </a:p>
          <a:p>
            <a:r>
              <a:rPr lang="en-US" b="1" dirty="0"/>
              <a:t>Global</a:t>
            </a:r>
            <a:r>
              <a:rPr lang="en-US" dirty="0"/>
              <a:t> - help@votefromabroad.org</a:t>
            </a:r>
          </a:p>
          <a:p>
            <a:endParaRPr lang="en-US" altLang="zh-CN" dirty="0"/>
          </a:p>
          <a:p>
            <a:pPr algn="ctr"/>
            <a:r>
              <a:rPr lang="en-US" altLang="zh-CN" dirty="0"/>
              <a:t>VOLUNTEER </a:t>
            </a:r>
          </a:p>
          <a:p>
            <a:br>
              <a:rPr lang="en-US" altLang="zh-CN" dirty="0"/>
            </a:br>
            <a:r>
              <a:rPr lang="en-US" altLang="zh-CN" b="1" dirty="0"/>
              <a:t>China</a:t>
            </a:r>
            <a:r>
              <a:rPr lang="en-US" altLang="zh-CN" dirty="0"/>
              <a:t> - WeChat: DemocratsAbroad</a:t>
            </a:r>
          </a:p>
          <a:p>
            <a:r>
              <a:rPr lang="en-US" dirty="0"/>
              <a:t>or info-china@democratsabroad.org</a:t>
            </a:r>
          </a:p>
          <a:p>
            <a:endParaRPr lang="en-US" b="1" dirty="0"/>
          </a:p>
          <a:p>
            <a:r>
              <a:rPr lang="en-US" b="1" dirty="0"/>
              <a:t>Global</a:t>
            </a:r>
            <a:r>
              <a:rPr lang="en-US" dirty="0"/>
              <a:t> - gotv@democratsabroad.org or voterprotection@democratsabroad.org </a:t>
            </a:r>
          </a:p>
          <a:p>
            <a:endParaRPr lang="en-US" dirty="0"/>
          </a:p>
        </p:txBody>
      </p:sp>
    </p:spTree>
    <p:extLst>
      <p:ext uri="{BB962C8B-B14F-4D97-AF65-F5344CB8AC3E}">
        <p14:creationId xmlns:p14="http://schemas.microsoft.com/office/powerpoint/2010/main" val="190536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60C7-722F-4852-9FDC-077F6231A097}"/>
              </a:ext>
            </a:extLst>
          </p:cNvPr>
          <p:cNvSpPr>
            <a:spLocks noGrp="1"/>
          </p:cNvSpPr>
          <p:nvPr>
            <p:ph type="title"/>
          </p:nvPr>
        </p:nvSpPr>
        <p:spPr>
          <a:xfrm>
            <a:off x="620160" y="1375539"/>
            <a:ext cx="10951127" cy="914400"/>
          </a:xfrm>
        </p:spPr>
        <p:txBody>
          <a:bodyPr>
            <a:normAutofit/>
          </a:bodyPr>
          <a:lstStyle/>
          <a:p>
            <a:r>
              <a:rPr lang="en-US" dirty="0"/>
              <a:t>Overseas absentee voters need to:</a:t>
            </a:r>
          </a:p>
        </p:txBody>
      </p:sp>
      <p:graphicFrame>
        <p:nvGraphicFramePr>
          <p:cNvPr id="4" name="Content Placeholder 3">
            <a:extLst>
              <a:ext uri="{FF2B5EF4-FFF2-40B4-BE49-F238E27FC236}">
                <a16:creationId xmlns:a16="http://schemas.microsoft.com/office/drawing/2014/main" id="{E2B47301-D241-4257-9ADE-0D79FECF096F}"/>
              </a:ext>
            </a:extLst>
          </p:cNvPr>
          <p:cNvGraphicFramePr>
            <a:graphicFrameLocks noGrp="1"/>
          </p:cNvGraphicFramePr>
          <p:nvPr>
            <p:ph idx="1"/>
          </p:nvPr>
        </p:nvGraphicFramePr>
        <p:xfrm>
          <a:off x="620713" y="2003651"/>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D156E0DF-8F4E-F242-8DBE-5C97A36375BB}"/>
              </a:ext>
            </a:extLst>
          </p:cNvPr>
          <p:cNvSpPr/>
          <p:nvPr/>
        </p:nvSpPr>
        <p:spPr>
          <a:xfrm>
            <a:off x="90261" y="5317857"/>
            <a:ext cx="3701142"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10000"/>
                  </a:schemeClr>
                </a:solidFill>
              </a:rPr>
              <a:t>PHASE 1: </a:t>
            </a:r>
            <a:br>
              <a:rPr lang="en-US" dirty="0">
                <a:solidFill>
                  <a:schemeClr val="accent2">
                    <a:lumMod val="10000"/>
                  </a:schemeClr>
                </a:solidFill>
              </a:rPr>
            </a:br>
            <a:r>
              <a:rPr lang="en-US" dirty="0">
                <a:solidFill>
                  <a:schemeClr val="accent2">
                    <a:lumMod val="10000"/>
                  </a:schemeClr>
                </a:solidFill>
              </a:rPr>
              <a:t>“Get Registered &amp; </a:t>
            </a:r>
            <a:br>
              <a:rPr lang="en-US" dirty="0">
                <a:solidFill>
                  <a:schemeClr val="accent2">
                    <a:lumMod val="10000"/>
                  </a:schemeClr>
                </a:solidFill>
              </a:rPr>
            </a:br>
            <a:r>
              <a:rPr lang="en-US" dirty="0">
                <a:solidFill>
                  <a:schemeClr val="accent2">
                    <a:lumMod val="10000"/>
                  </a:schemeClr>
                </a:solidFill>
              </a:rPr>
              <a:t>Ready to Vote”</a:t>
            </a:r>
            <a:br>
              <a:rPr lang="en-US" dirty="0">
                <a:solidFill>
                  <a:schemeClr val="accent2">
                    <a:lumMod val="10000"/>
                  </a:schemeClr>
                </a:solidFill>
              </a:rPr>
            </a:br>
            <a:r>
              <a:rPr lang="en-US" dirty="0">
                <a:solidFill>
                  <a:schemeClr val="accent2">
                    <a:lumMod val="10000"/>
                  </a:schemeClr>
                </a:solidFill>
              </a:rPr>
              <a:t>From Jan 1, 2020</a:t>
            </a:r>
          </a:p>
        </p:txBody>
      </p:sp>
      <p:sp>
        <p:nvSpPr>
          <p:cNvPr id="9" name="Rectangle 8">
            <a:extLst>
              <a:ext uri="{FF2B5EF4-FFF2-40B4-BE49-F238E27FC236}">
                <a16:creationId xmlns:a16="http://schemas.microsoft.com/office/drawing/2014/main" id="{37B10CA7-BADE-5842-8593-AC15A4F7526E}"/>
              </a:ext>
            </a:extLst>
          </p:cNvPr>
          <p:cNvSpPr/>
          <p:nvPr/>
        </p:nvSpPr>
        <p:spPr>
          <a:xfrm>
            <a:off x="3998232" y="5317857"/>
            <a:ext cx="4346475"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2: </a:t>
            </a:r>
            <a:br>
              <a:rPr lang="en-US">
                <a:solidFill>
                  <a:schemeClr val="accent2">
                    <a:lumMod val="10000"/>
                  </a:schemeClr>
                </a:solidFill>
              </a:rPr>
            </a:br>
            <a:r>
              <a:rPr lang="en-US">
                <a:solidFill>
                  <a:schemeClr val="accent2">
                    <a:lumMod val="10000"/>
                  </a:schemeClr>
                </a:solidFill>
              </a:rPr>
              <a:t>Did you get your ballot? </a:t>
            </a:r>
            <a:br>
              <a:rPr lang="en-US">
                <a:solidFill>
                  <a:schemeClr val="accent2">
                    <a:lumMod val="10000"/>
                  </a:schemeClr>
                </a:solidFill>
              </a:rPr>
            </a:br>
            <a:r>
              <a:rPr lang="en-US">
                <a:solidFill>
                  <a:schemeClr val="accent2">
                    <a:lumMod val="10000"/>
                  </a:schemeClr>
                </a:solidFill>
              </a:rPr>
              <a:t>Sept 19, 2020</a:t>
            </a:r>
          </a:p>
        </p:txBody>
      </p:sp>
      <p:sp>
        <p:nvSpPr>
          <p:cNvPr id="10" name="Rectangle 9">
            <a:extLst>
              <a:ext uri="{FF2B5EF4-FFF2-40B4-BE49-F238E27FC236}">
                <a16:creationId xmlns:a16="http://schemas.microsoft.com/office/drawing/2014/main" id="{E981C499-36A0-3D44-BAEE-E025245E9228}"/>
              </a:ext>
            </a:extLst>
          </p:cNvPr>
          <p:cNvSpPr/>
          <p:nvPr/>
        </p:nvSpPr>
        <p:spPr>
          <a:xfrm>
            <a:off x="8243660" y="5317857"/>
            <a:ext cx="3327627" cy="42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10000"/>
                  </a:schemeClr>
                </a:solidFill>
              </a:rPr>
              <a:t>PHASE 3: </a:t>
            </a:r>
            <a:br>
              <a:rPr lang="en-US">
                <a:solidFill>
                  <a:schemeClr val="accent2">
                    <a:lumMod val="10000"/>
                  </a:schemeClr>
                </a:solidFill>
              </a:rPr>
            </a:br>
            <a:r>
              <a:rPr lang="en-US">
                <a:solidFill>
                  <a:schemeClr val="accent2">
                    <a:lumMod val="10000"/>
                  </a:schemeClr>
                </a:solidFill>
              </a:rPr>
              <a:t>Bank those ballots</a:t>
            </a:r>
          </a:p>
          <a:p>
            <a:pPr algn="ctr"/>
            <a:r>
              <a:rPr lang="en-US">
                <a:solidFill>
                  <a:schemeClr val="accent2">
                    <a:lumMod val="10000"/>
                  </a:schemeClr>
                </a:solidFill>
              </a:rPr>
              <a:t>From Oct 1, 2020 until Nov. 3</a:t>
            </a:r>
          </a:p>
        </p:txBody>
      </p:sp>
    </p:spTree>
    <p:extLst>
      <p:ext uri="{BB962C8B-B14F-4D97-AF65-F5344CB8AC3E}">
        <p14:creationId xmlns:p14="http://schemas.microsoft.com/office/powerpoint/2010/main" val="55618036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275C0-B7A8-9840-91F5-B9B06694670B}"/>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09427999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3FA96C-77C3-244F-BDBD-B89E62DF7F8A}"/>
              </a:ext>
            </a:extLst>
          </p:cNvPr>
          <p:cNvSpPr/>
          <p:nvPr/>
        </p:nvSpPr>
        <p:spPr>
          <a:xfrm>
            <a:off x="5627918" y="146957"/>
            <a:ext cx="5170714" cy="65640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A7ABEF1-44AD-534D-9B89-72DE7246D702}"/>
              </a:ext>
            </a:extLst>
          </p:cNvPr>
          <p:cNvPicPr>
            <a:picLocks noChangeAspect="1"/>
          </p:cNvPicPr>
          <p:nvPr/>
        </p:nvPicPr>
        <p:blipFill>
          <a:blip r:embed="rId3"/>
          <a:stretch>
            <a:fillRect/>
          </a:stretch>
        </p:blipFill>
        <p:spPr>
          <a:xfrm>
            <a:off x="5806650" y="310243"/>
            <a:ext cx="4803502" cy="6237514"/>
          </a:xfrm>
          <a:prstGeom prst="rect">
            <a:avLst/>
          </a:prstGeom>
          <a:ln>
            <a:solidFill>
              <a:schemeClr val="tx1"/>
            </a:solidFill>
          </a:ln>
        </p:spPr>
      </p:pic>
      <p:sp>
        <p:nvSpPr>
          <p:cNvPr id="3" name="TextBox 2">
            <a:extLst>
              <a:ext uri="{FF2B5EF4-FFF2-40B4-BE49-F238E27FC236}">
                <a16:creationId xmlns:a16="http://schemas.microsoft.com/office/drawing/2014/main" id="{4E9E35E9-F4B5-FD46-9D9F-CD5C08BDCC0C}"/>
              </a:ext>
            </a:extLst>
          </p:cNvPr>
          <p:cNvSpPr txBox="1"/>
          <p:nvPr/>
        </p:nvSpPr>
        <p:spPr>
          <a:xfrm>
            <a:off x="685800" y="1392231"/>
            <a:ext cx="4644778" cy="4078039"/>
          </a:xfrm>
          <a:prstGeom prst="rect">
            <a:avLst/>
          </a:prstGeom>
          <a:noFill/>
        </p:spPr>
        <p:txBody>
          <a:bodyPr wrap="square" rtlCol="0">
            <a:spAutoFit/>
          </a:bodyPr>
          <a:lstStyle/>
          <a:p>
            <a:pPr marL="184150" indent="-184150">
              <a:spcBef>
                <a:spcPts val="600"/>
              </a:spcBef>
              <a:buFont typeface="Arial" panose="020B0604020202020204" pitchFamily="34" charset="0"/>
              <a:buChar char="•"/>
            </a:pPr>
            <a:r>
              <a:rPr lang="en-US" b="1" dirty="0"/>
              <a:t>Military and Civilian Overseas Voters use a one page form to request a ballot every year – the FPCA (Federal Post Card Application)</a:t>
            </a:r>
          </a:p>
          <a:p>
            <a:pPr marL="184150" indent="-184150">
              <a:spcBef>
                <a:spcPts val="600"/>
              </a:spcBef>
              <a:buFont typeface="Arial" panose="020B0604020202020204" pitchFamily="34" charset="0"/>
              <a:buChar char="•"/>
            </a:pPr>
            <a:r>
              <a:rPr lang="en-US" b="1" dirty="0"/>
              <a:t>Serves to register voters (if needed)</a:t>
            </a:r>
          </a:p>
          <a:p>
            <a:pPr marL="184150" indent="-184150">
              <a:spcBef>
                <a:spcPts val="600"/>
              </a:spcBef>
              <a:buFont typeface="Arial" panose="020B0604020202020204" pitchFamily="34" charset="0"/>
              <a:buChar char="•"/>
            </a:pPr>
            <a:r>
              <a:rPr lang="en-US" dirty="0"/>
              <a:t>Serves as a request for ballots for all elections for that calendar year (primaries, special elections, general elections.)</a:t>
            </a:r>
          </a:p>
          <a:p>
            <a:pPr marL="184150" indent="-184150">
              <a:spcBef>
                <a:spcPts val="600"/>
              </a:spcBef>
              <a:buFont typeface="Arial" panose="020B0604020202020204" pitchFamily="34" charset="0"/>
              <a:buChar char="•"/>
            </a:pPr>
            <a:r>
              <a:rPr lang="en-US" dirty="0"/>
              <a:t>Grants you status as a UOCAVA Voter</a:t>
            </a:r>
          </a:p>
          <a:p>
            <a:pPr marL="184150" indent="-184150">
              <a:spcBef>
                <a:spcPts val="600"/>
              </a:spcBef>
              <a:buFont typeface="Arial" panose="020B0604020202020204" pitchFamily="34" charset="0"/>
              <a:buChar char="•"/>
            </a:pPr>
            <a:r>
              <a:rPr lang="en-US" dirty="0"/>
              <a:t>UOCAVA – Uniformed and Overseas Citizens Absentee Voting Act (1986); HAVA – Help America Vote Act (2002); MOVE – Military Overseas Voter Empowerment Act (2010)</a:t>
            </a:r>
            <a:endParaRPr lang="en-US" b="1" dirty="0"/>
          </a:p>
          <a:p>
            <a:pPr marL="184150" indent="-184150">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val="310002155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B7CC-47BE-4166-866D-B8B6091CD547}"/>
              </a:ext>
            </a:extLst>
          </p:cNvPr>
          <p:cNvSpPr>
            <a:spLocks noGrp="1"/>
          </p:cNvSpPr>
          <p:nvPr>
            <p:ph type="title"/>
          </p:nvPr>
        </p:nvSpPr>
        <p:spPr>
          <a:xfrm>
            <a:off x="620160" y="1299339"/>
            <a:ext cx="9781140" cy="914400"/>
          </a:xfrm>
        </p:spPr>
        <p:txBody>
          <a:bodyPr>
            <a:normAutofit/>
          </a:bodyPr>
          <a:lstStyle/>
          <a:p>
            <a:r>
              <a:rPr lang="en-US" dirty="0"/>
              <a:t>Federal Protections for UOCAVA Voters</a:t>
            </a:r>
          </a:p>
        </p:txBody>
      </p:sp>
      <p:sp>
        <p:nvSpPr>
          <p:cNvPr id="3" name="Content Placeholder 2">
            <a:extLst>
              <a:ext uri="{FF2B5EF4-FFF2-40B4-BE49-F238E27FC236}">
                <a16:creationId xmlns:a16="http://schemas.microsoft.com/office/drawing/2014/main" id="{6C4E9C53-02E7-4BD1-BC0C-40199B510C17}"/>
              </a:ext>
            </a:extLst>
          </p:cNvPr>
          <p:cNvSpPr>
            <a:spLocks noGrp="1"/>
          </p:cNvSpPr>
          <p:nvPr>
            <p:ph idx="1"/>
          </p:nvPr>
        </p:nvSpPr>
        <p:spPr>
          <a:xfrm>
            <a:off x="620160" y="2624902"/>
            <a:ext cx="11571840" cy="3993284"/>
          </a:xfrm>
        </p:spPr>
        <p:txBody>
          <a:bodyPr/>
          <a:lstStyle/>
          <a:p>
            <a:pPr marL="184150" indent="-184150">
              <a:spcBef>
                <a:spcPts val="600"/>
              </a:spcBef>
            </a:pPr>
            <a:r>
              <a:rPr lang="en-US" dirty="0"/>
              <a:t>Right to vote in federal elections (President, U.S. Senate, and U.S. House of Representatives)</a:t>
            </a:r>
          </a:p>
          <a:p>
            <a:pPr marL="184150" indent="-184150">
              <a:spcBef>
                <a:spcPts val="600"/>
              </a:spcBef>
            </a:pPr>
            <a:r>
              <a:rPr lang="en-US" dirty="0"/>
              <a:t>May also be allowed to vote state and local elections – varies by state</a:t>
            </a:r>
          </a:p>
          <a:p>
            <a:pPr marL="184150" indent="-184150">
              <a:spcBef>
                <a:spcPts val="600"/>
              </a:spcBef>
            </a:pPr>
            <a:r>
              <a:rPr lang="en-US" dirty="0"/>
              <a:t>Ballot sent by 45 days in advance of the election</a:t>
            </a:r>
          </a:p>
          <a:p>
            <a:pPr marL="184150" indent="-184150">
              <a:spcBef>
                <a:spcPts val="600"/>
              </a:spcBef>
            </a:pPr>
            <a:r>
              <a:rPr lang="en-US" dirty="0"/>
              <a:t>Ballot sent by email or online – if voter requests</a:t>
            </a:r>
          </a:p>
          <a:p>
            <a:pPr marL="184150" indent="-184150">
              <a:spcBef>
                <a:spcPts val="600"/>
              </a:spcBef>
            </a:pPr>
            <a:r>
              <a:rPr lang="en-US" dirty="0"/>
              <a:t>Overseas absentee ballots are counted</a:t>
            </a:r>
          </a:p>
          <a:p>
            <a:pPr marL="184150" indent="-184150">
              <a:spcBef>
                <a:spcPts val="600"/>
              </a:spcBef>
            </a:pPr>
            <a:r>
              <a:rPr lang="en-US" dirty="0"/>
              <a:t>Can use FWAB – “Back up Ballot”</a:t>
            </a:r>
          </a:p>
        </p:txBody>
      </p:sp>
      <p:sp>
        <p:nvSpPr>
          <p:cNvPr id="4" name="Rectangle 3">
            <a:extLst>
              <a:ext uri="{FF2B5EF4-FFF2-40B4-BE49-F238E27FC236}">
                <a16:creationId xmlns:a16="http://schemas.microsoft.com/office/drawing/2014/main" id="{936B7A65-686F-4FD8-B77F-A59DAA63058E}"/>
              </a:ext>
            </a:extLst>
          </p:cNvPr>
          <p:cNvSpPr/>
          <p:nvPr/>
        </p:nvSpPr>
        <p:spPr>
          <a:xfrm>
            <a:off x="620160" y="6021401"/>
            <a:ext cx="2272930" cy="369332"/>
          </a:xfrm>
          <a:prstGeom prst="rect">
            <a:avLst/>
          </a:prstGeom>
        </p:spPr>
        <p:txBody>
          <a:bodyPr wrap="none">
            <a:spAutoFit/>
          </a:bodyPr>
          <a:lstStyle/>
          <a:p>
            <a:r>
              <a:rPr lang="en-US" dirty="0"/>
              <a:t>Source: www.fvap.gov</a:t>
            </a:r>
          </a:p>
        </p:txBody>
      </p:sp>
    </p:spTree>
    <p:extLst>
      <p:ext uri="{BB962C8B-B14F-4D97-AF65-F5344CB8AC3E}">
        <p14:creationId xmlns:p14="http://schemas.microsoft.com/office/powerpoint/2010/main" val="140931756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B7CC-47BE-4166-866D-B8B6091CD547}"/>
              </a:ext>
            </a:extLst>
          </p:cNvPr>
          <p:cNvSpPr>
            <a:spLocks noGrp="1"/>
          </p:cNvSpPr>
          <p:nvPr>
            <p:ph type="title"/>
          </p:nvPr>
        </p:nvSpPr>
        <p:spPr>
          <a:xfrm>
            <a:off x="620160" y="1299339"/>
            <a:ext cx="9781140" cy="914400"/>
          </a:xfrm>
        </p:spPr>
        <p:txBody>
          <a:bodyPr>
            <a:normAutofit fontScale="90000"/>
          </a:bodyPr>
          <a:lstStyle/>
          <a:p>
            <a:r>
              <a:rPr lang="en-US" dirty="0"/>
              <a:t>Federal Voting Assistance Program (FVAP.gov)</a:t>
            </a:r>
          </a:p>
        </p:txBody>
      </p:sp>
      <p:sp>
        <p:nvSpPr>
          <p:cNvPr id="3" name="Content Placeholder 2">
            <a:extLst>
              <a:ext uri="{FF2B5EF4-FFF2-40B4-BE49-F238E27FC236}">
                <a16:creationId xmlns:a16="http://schemas.microsoft.com/office/drawing/2014/main" id="{6C4E9C53-02E7-4BD1-BC0C-40199B510C17}"/>
              </a:ext>
            </a:extLst>
          </p:cNvPr>
          <p:cNvSpPr>
            <a:spLocks noGrp="1"/>
          </p:cNvSpPr>
          <p:nvPr>
            <p:ph idx="1"/>
          </p:nvPr>
        </p:nvSpPr>
        <p:spPr>
          <a:xfrm>
            <a:off x="620160" y="2624902"/>
            <a:ext cx="11571840" cy="3993284"/>
          </a:xfrm>
        </p:spPr>
        <p:txBody>
          <a:bodyPr/>
          <a:lstStyle/>
          <a:p>
            <a:pPr marL="715963" indent="-347663"/>
            <a:r>
              <a:rPr lang="en-US" dirty="0"/>
              <a:t>Support UOCAVA voters – military and civilian</a:t>
            </a:r>
          </a:p>
          <a:p>
            <a:pPr marL="715963" indent="-347663"/>
            <a:r>
              <a:rPr lang="en-US" dirty="0"/>
              <a:t>Official forms including the FPCA and printable envelope templates</a:t>
            </a:r>
          </a:p>
          <a:p>
            <a:pPr marL="715963" indent="-347663"/>
            <a:r>
              <a:rPr lang="en-US" dirty="0"/>
              <a:t>Free email-to-fax service</a:t>
            </a:r>
          </a:p>
          <a:p>
            <a:pPr marL="715963" indent="-347663"/>
            <a:r>
              <a:rPr lang="en-US" dirty="0"/>
              <a:t>Additional Voter Assistance Officer training</a:t>
            </a:r>
          </a:p>
        </p:txBody>
      </p:sp>
      <p:sp>
        <p:nvSpPr>
          <p:cNvPr id="4" name="Rectangle 3">
            <a:extLst>
              <a:ext uri="{FF2B5EF4-FFF2-40B4-BE49-F238E27FC236}">
                <a16:creationId xmlns:a16="http://schemas.microsoft.com/office/drawing/2014/main" id="{936B7A65-686F-4FD8-B77F-A59DAA63058E}"/>
              </a:ext>
            </a:extLst>
          </p:cNvPr>
          <p:cNvSpPr/>
          <p:nvPr/>
        </p:nvSpPr>
        <p:spPr>
          <a:xfrm>
            <a:off x="620160" y="6021401"/>
            <a:ext cx="2272930" cy="369332"/>
          </a:xfrm>
          <a:prstGeom prst="rect">
            <a:avLst/>
          </a:prstGeom>
        </p:spPr>
        <p:txBody>
          <a:bodyPr wrap="none">
            <a:spAutoFit/>
          </a:bodyPr>
          <a:lstStyle/>
          <a:p>
            <a:r>
              <a:rPr lang="en-US" dirty="0"/>
              <a:t>Source: www.fvap.gov</a:t>
            </a:r>
          </a:p>
        </p:txBody>
      </p:sp>
    </p:spTree>
    <p:extLst>
      <p:ext uri="{BB962C8B-B14F-4D97-AF65-F5344CB8AC3E}">
        <p14:creationId xmlns:p14="http://schemas.microsoft.com/office/powerpoint/2010/main" val="271768093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3C55F3-FCFA-402F-A01F-32CF1CC0CC81}"/>
              </a:ext>
            </a:extLst>
          </p:cNvPr>
          <p:cNvSpPr/>
          <p:nvPr/>
        </p:nvSpPr>
        <p:spPr>
          <a:xfrm>
            <a:off x="6129867" y="1362268"/>
            <a:ext cx="6062133" cy="3615457"/>
          </a:xfrm>
          <a:prstGeom prst="rect">
            <a:avLst/>
          </a:prstGeom>
          <a:solidFill>
            <a:srgbClr val="25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538CB38-BB88-4E03-9D79-4AB121842B0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354666"/>
            <a:ext cx="6172200" cy="3630706"/>
          </a:xfrm>
          <a:prstGeom prst="rect">
            <a:avLst/>
          </a:prstGeom>
        </p:spPr>
      </p:pic>
      <p:graphicFrame>
        <p:nvGraphicFramePr>
          <p:cNvPr id="6" name="Diagram 5">
            <a:extLst>
              <a:ext uri="{FF2B5EF4-FFF2-40B4-BE49-F238E27FC236}">
                <a16:creationId xmlns:a16="http://schemas.microsoft.com/office/drawing/2014/main" id="{A9BF252D-FB3C-4691-A1BC-5DFDC2B76C23}"/>
              </a:ext>
            </a:extLst>
          </p:cNvPr>
          <p:cNvGraphicFramePr/>
          <p:nvPr/>
        </p:nvGraphicFramePr>
        <p:xfrm>
          <a:off x="6265333" y="1360872"/>
          <a:ext cx="5503333" cy="360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lowchart: Alternate Process 9">
            <a:extLst>
              <a:ext uri="{FF2B5EF4-FFF2-40B4-BE49-F238E27FC236}">
                <a16:creationId xmlns:a16="http://schemas.microsoft.com/office/drawing/2014/main" id="{3367DE10-70B3-482F-A17E-9FEEFC98672D}"/>
              </a:ext>
            </a:extLst>
          </p:cNvPr>
          <p:cNvSpPr/>
          <p:nvPr/>
        </p:nvSpPr>
        <p:spPr>
          <a:xfrm>
            <a:off x="0" y="5791200"/>
            <a:ext cx="7325206" cy="10668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Find your LEO at link by state abbreviation: votefromabroad.org/states/MI</a:t>
            </a:r>
          </a:p>
        </p:txBody>
      </p:sp>
    </p:spTree>
    <p:extLst>
      <p:ext uri="{BB962C8B-B14F-4D97-AF65-F5344CB8AC3E}">
        <p14:creationId xmlns:p14="http://schemas.microsoft.com/office/powerpoint/2010/main" val="383578545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China _ SWOT Analysis" id="{87FBB5D2-98D9-49CE-883E-DE6A41E13E24}" vid="{AEE95030-6174-425D-BE18-72086F95A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2274</Words>
  <Application>Microsoft Office PowerPoint</Application>
  <PresentationFormat>Widescreen</PresentationFormat>
  <Paragraphs>381</Paragraphs>
  <Slides>37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Trebuchet MS</vt:lpstr>
      <vt:lpstr>Wingdings</vt:lpstr>
      <vt:lpstr>DengXian</vt:lpstr>
      <vt:lpstr>Calibri</vt:lpstr>
      <vt:lpstr>Modern Love Caps</vt:lpstr>
      <vt:lpstr>Office Theme</vt:lpstr>
      <vt:lpstr>Vote from Abroad  Basic Training </vt:lpstr>
      <vt:lpstr>Agenda</vt:lpstr>
      <vt:lpstr>Who is eligible to vote from abroad?</vt:lpstr>
      <vt:lpstr>Overseas absentee voters need to:</vt:lpstr>
      <vt:lpstr>PowerPoint Presentation</vt:lpstr>
      <vt:lpstr>PowerPoint Presentation</vt:lpstr>
      <vt:lpstr>Federal Protections for UOCAVA Voters</vt:lpstr>
      <vt:lpstr>Federal Voting Assistance Program (FVAP.gov)</vt:lpstr>
      <vt:lpstr>PowerPoint Presentation</vt:lpstr>
      <vt:lpstr>Local Elections Officials (LEOs)</vt:lpstr>
      <vt:lpstr>Agenda</vt:lpstr>
      <vt:lpstr>Can I submit my ballot request online? Maybe!</vt:lpstr>
      <vt:lpstr>Easiest Way to Request Ballot!</vt:lpstr>
      <vt:lpstr>Complete in 5 steps!</vt:lpstr>
      <vt:lpstr>1. Your Info</vt:lpstr>
      <vt:lpstr>PowerPoint Presentation</vt:lpstr>
      <vt:lpstr>2. Voting Info</vt:lpstr>
      <vt:lpstr>3. Identification</vt:lpstr>
      <vt:lpstr>4. Review</vt:lpstr>
      <vt:lpstr>5. Sign and Submit</vt:lpstr>
      <vt:lpstr>PowerPoint Presentation</vt:lpstr>
      <vt:lpstr>Sign, Submit, &amp; Verify Receipt</vt:lpstr>
      <vt:lpstr>Follow Up with Your LEO</vt:lpstr>
      <vt:lpstr>Free DoD Fax Service</vt:lpstr>
      <vt:lpstr>Postal Mail</vt:lpstr>
      <vt:lpstr>Agenda</vt:lpstr>
      <vt:lpstr>Can I receive my ballot by email or online? YES!</vt:lpstr>
      <vt:lpstr>Can I return my voted ballot by email or online? MAYBE!</vt:lpstr>
      <vt:lpstr>Federal Write-In Absentee Ballot  (FWAB)</vt:lpstr>
      <vt:lpstr>Agenda</vt:lpstr>
      <vt:lpstr>Voter Help</vt:lpstr>
      <vt:lpstr>Join the Great American Turnout 2020!</vt:lpstr>
      <vt:lpstr>Volunteer with Vote From Abroad</vt:lpstr>
      <vt:lpstr>Volunteer with Democrats Abroad China</vt:lpstr>
      <vt:lpstr>Volunteer with Democrats Abroad</vt:lpstr>
      <vt:lpstr>Volunteer with Democrats Abroad</vt:lpstr>
      <vt:lpstr>Thank you! 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Voter from Abroad Training</dc:title>
  <dc:creator>Elizabeth Jenkins</dc:creator>
  <cp:lastModifiedBy>Elizabeth Jenkins</cp:lastModifiedBy>
  <cp:revision>73</cp:revision>
  <dcterms:created xsi:type="dcterms:W3CDTF">2020-06-11T23:58:42Z</dcterms:created>
  <dcterms:modified xsi:type="dcterms:W3CDTF">2020-07-11T01:10:25Z</dcterms:modified>
</cp:coreProperties>
</file>