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8" r:id="rId3"/>
    <p:sldId id="279" r:id="rId4"/>
    <p:sldId id="271" r:id="rId5"/>
    <p:sldId id="391" r:id="rId6"/>
    <p:sldId id="258" r:id="rId7"/>
    <p:sldId id="392" r:id="rId8"/>
    <p:sldId id="384" r:id="rId9"/>
    <p:sldId id="267" r:id="rId10"/>
    <p:sldId id="406" r:id="rId11"/>
    <p:sldId id="407" r:id="rId12"/>
    <p:sldId id="408" r:id="rId13"/>
    <p:sldId id="393" r:id="rId14"/>
    <p:sldId id="394" r:id="rId15"/>
    <p:sldId id="265" r:id="rId16"/>
    <p:sldId id="277" r:id="rId17"/>
    <p:sldId id="374" r:id="rId18"/>
    <p:sldId id="25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275B"/>
    <a:srgbClr val="8292CC"/>
    <a:srgbClr val="BD26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1" autoAdjust="0"/>
    <p:restoredTop sz="78874" autoAdjust="0"/>
  </p:normalViewPr>
  <p:slideViewPr>
    <p:cSldViewPr snapToGrid="0">
      <p:cViewPr varScale="1">
        <p:scale>
          <a:sx n="90" d="100"/>
          <a:sy n="90" d="100"/>
        </p:scale>
        <p:origin x="84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33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F2EF0D9-0326-4FCA-B60C-129280D681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2BF007-114B-483E-9EB9-5C05B6CB0EE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7ADB2-BDA9-49AD-BA74-0C5B2F93F709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B0A654-B2C6-4AEA-8790-80F48065A3D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552533-D6AE-4C19-A1AA-653D200E947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1942C-5816-4C0E-90DC-113CD542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00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80ABE-67B3-4267-9E9C-C9B765B27B20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40569-1ADA-4EE1-B0FD-524A37987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96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2C3447-40CF-4E8B-93BF-55C65931EA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87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0999E1-3857-4996-A5DE-7C94E2C5775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10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2C3447-40CF-4E8B-93BF-55C65931EA0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120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Have an American friend who might be interested in DA? Ask them to join us. We will start each event with a short intro to who we are and what we do.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840569-1ADA-4EE1-B0FD-524A37987F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9683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840569-1ADA-4EE1-B0FD-524A37987F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9532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2C3447-40CF-4E8B-93BF-55C65931EA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4392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840569-1ADA-4EE1-B0FD-524A37987FF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208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840569-1ADA-4EE1-B0FD-524A37987FF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11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DCA47-3E08-4AEB-A899-4C467A924F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122363"/>
            <a:ext cx="4572000" cy="2387600"/>
          </a:xfrm>
          <a:solidFill>
            <a:schemeClr val="accent4">
              <a:lumMod val="50000"/>
            </a:schemeClr>
          </a:solidFill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2B26FD-605F-4BF9-B32E-3DD932E152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3602038"/>
            <a:ext cx="4572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09887-ECC1-4EFB-A328-68AF80C5F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D3173-9D82-48E1-BCED-16BDA0057989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A4F43-2081-469E-93BC-450398036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8C0A6B-4C05-4D1D-8622-CA4610F41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BACFB-F8AC-42F3-B202-CCE5A2F1F8D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454C726-3DBA-441C-AF90-D1FBB74244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1126833"/>
            <a:ext cx="4136223" cy="4130967"/>
          </a:xfrm>
          <a:prstGeom prst="ellipse">
            <a:avLst/>
          </a:prstGeom>
          <a:ln w="63500" cap="rnd">
            <a:noFill/>
          </a:ln>
          <a:effectLst>
            <a:outerShdw blurRad="63500" dist="50800" algn="ctr" rotWithShape="0">
              <a:srgbClr val="000000">
                <a:alpha val="83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186000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BC7D41-6536-489C-A565-C3C80033F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D3173-9D82-48E1-BCED-16BDA0057989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95E605-7E91-4753-87DB-BFD8737EE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77DA2B-2B7C-487C-8826-59AECECF1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BACFB-F8AC-42F3-B202-CCE5A2F1F8D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59A49FE-FDD6-415B-B709-79744C0AB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1542" y="365126"/>
            <a:ext cx="9242258" cy="8681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1EA451-A902-428D-AD29-38F5733C269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365126"/>
            <a:ext cx="891701" cy="890568"/>
          </a:xfrm>
          <a:prstGeom prst="ellipse">
            <a:avLst/>
          </a:prstGeom>
          <a:ln w="63500" cap="rnd">
            <a:noFill/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57193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176DA7-4E8C-461B-9753-5857C46F1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D3173-9D82-48E1-BCED-16BDA0057989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2A6F18-6E64-46DD-97C9-68F165C75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63D43D-E1CD-41C2-8447-D394F8E71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BACFB-F8AC-42F3-B202-CCE5A2F1F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61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176DA7-4E8C-461B-9753-5857C46F1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D3173-9D82-48E1-BCED-16BDA0057989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2A6F18-6E64-46DD-97C9-68F165C75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63D43D-E1CD-41C2-8447-D394F8E71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BACFB-F8AC-42F3-B202-CCE5A2F1F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95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176DA7-4E8C-461B-9753-5857C46F1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D3173-9D82-48E1-BCED-16BDA0057989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2A6F18-6E64-46DD-97C9-68F165C75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63D43D-E1CD-41C2-8447-D394F8E71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BACFB-F8AC-42F3-B202-CCE5A2F1F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0500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176DA7-4E8C-461B-9753-5857C46F1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D3173-9D82-48E1-BCED-16BDA0057989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2A6F18-6E64-46DD-97C9-68F165C75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63D43D-E1CD-41C2-8447-D394F8E71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BACFB-F8AC-42F3-B202-CCE5A2F1F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8068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F101B-EB16-4A69-8508-1173EFAF0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944479"/>
          </a:xfrm>
        </p:spPr>
        <p:txBody>
          <a:bodyPr anchor="b"/>
          <a:lstStyle>
            <a:lvl1pPr>
              <a:defRPr sz="3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CCA12-A3CF-442A-8D93-568A4DAF3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E77455-D021-41BD-B210-14F41A19F5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13915C-B4BE-4D46-B77C-2BA54A613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D3173-9D82-48E1-BCED-16BDA0057989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177AFF-3733-4522-B9B5-10D330A4B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C4F8C0-EA1C-4828-ABFA-8C08DEA92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BACFB-F8AC-42F3-B202-CCE5A2F1F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371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F101B-EB16-4A69-8508-1173EFAF0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944479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CCA12-A3CF-442A-8D93-568A4DAF3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E77455-D021-41BD-B210-14F41A19F5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13915C-B4BE-4D46-B77C-2BA54A613F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D8D3173-9D82-48E1-BCED-16BDA0057989}" type="datetimeFigureOut">
              <a:rPr lang="en-US" smtClean="0"/>
              <a:pPr/>
              <a:t>12/6/2019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177AFF-3733-4522-B9B5-10D330A4B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C4F8C0-EA1C-4828-ABFA-8C08DEA92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2ABACFB-F8AC-42F3-B202-CCE5A2F1F8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616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BE5480-E325-4C82-8B80-2504133B6A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C05C59-B3C4-4221-8830-1FFCF4B55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AF86F1-A566-4236-ABFE-4A155C434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D3173-9D82-48E1-BCED-16BDA0057989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EE27F6-56C4-4782-A018-FF392142F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174CD-636E-48F9-AF4D-B65C745EF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BACFB-F8AC-42F3-B202-CCE5A2F1F8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008AD8F-D3DE-4578-86BE-5A1DBD08A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944479"/>
          </a:xfrm>
        </p:spPr>
        <p:txBody>
          <a:bodyPr anchor="b"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3372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BE5480-E325-4C82-8B80-2504133B6A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C05C59-B3C4-4221-8830-1FFCF4B55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AF86F1-A566-4236-ABFE-4A155C434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D3173-9D82-48E1-BCED-16BDA0057989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EE27F6-56C4-4782-A018-FF392142F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174CD-636E-48F9-AF4D-B65C745EF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BACFB-F8AC-42F3-B202-CCE5A2F1F8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008AD8F-D3DE-4578-86BE-5A1DBD08A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944479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6862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BE5480-E325-4C82-8B80-2504133B6A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C05C59-B3C4-4221-8830-1FFCF4B55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AF86F1-A566-4236-ABFE-4A155C434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D3173-9D82-48E1-BCED-16BDA0057989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EE27F6-56C4-4782-A018-FF392142F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174CD-636E-48F9-AF4D-B65C745EF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BACFB-F8AC-42F3-B202-CCE5A2F1F8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008AD8F-D3DE-4578-86BE-5A1DBD08A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944479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1700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DCA47-3E08-4AEB-A899-4C467A924F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chemeClr val="bg1"/>
          </a:solidFill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2B26FD-605F-4BF9-B32E-3DD932E152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09887-ECC1-4EFB-A328-68AF80C5F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D3173-9D82-48E1-BCED-16BDA0057989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A4F43-2081-469E-93BC-450398036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8C0A6B-4C05-4D1D-8622-CA4610F41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BACFB-F8AC-42F3-B202-CCE5A2F1F8D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BDFD94-9027-405D-B467-C84ACE66AF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50" y="114580"/>
            <a:ext cx="2535580" cy="9369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1925809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52A24-E11F-4442-9EF2-B8AA22EB2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257E35-06E3-4F37-A4EF-2E35B90F29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163AA-8442-4DC0-808A-50D502017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D3173-9D82-48E1-BCED-16BDA0057989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94008-B783-4E13-862E-E785630C2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53AB3-9C59-4FD6-90F3-5234CB0D6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BACFB-F8AC-42F3-B202-CCE5A2F1F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456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1A13EB-2F10-4187-B731-EA905A5667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0C3B1E-2580-4625-A0F8-E2E9518319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29479-249E-4316-AA32-523B4D21B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D3173-9D82-48E1-BCED-16BDA0057989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A719A-DA47-42CD-A230-6CD0C3D04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1EDB2B-1032-4E02-A8A0-1D2D51366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BACFB-F8AC-42F3-B202-CCE5A2F1F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3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6AB39-930A-4A36-A257-29BBDCDFB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1542" y="365126"/>
            <a:ext cx="9242258" cy="8681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0A3D2-9DE4-4AB7-A83C-0E8D97FE9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7695"/>
            <a:ext cx="10515600" cy="47692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4ADD42-993F-49D9-B85E-8B07DBC9A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D3173-9D82-48E1-BCED-16BDA0057989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31471-8DB3-4B80-ACE9-A818F66BE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8E195-69CA-42DA-9BE2-2E07A1F4E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BACFB-F8AC-42F3-B202-CCE5A2F1F8D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0030CC-4917-4C01-94DF-16AE50834B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365126"/>
            <a:ext cx="891701" cy="890568"/>
          </a:xfrm>
          <a:prstGeom prst="ellipse">
            <a:avLst/>
          </a:prstGeom>
          <a:ln w="63500" cap="rnd">
            <a:noFill/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702232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802AC-8C35-4117-AFBA-BB983E587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AE23B0-81DC-473F-A9D6-0F15A35A6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3CD92-2E32-4269-B29B-7A71385A7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D3173-9D82-48E1-BCED-16BDA0057989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C0815-77EF-46A7-AA4D-806E79365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49F54-CD43-4817-AF82-649B1B566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BACFB-F8AC-42F3-B202-CCE5A2F1F8D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9E870B3-7922-4E3A-A230-EE03D5432B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999" y="323066"/>
            <a:ext cx="891701" cy="890568"/>
          </a:xfrm>
          <a:prstGeom prst="ellipse">
            <a:avLst/>
          </a:prstGeom>
          <a:ln w="63500" cap="rnd">
            <a:noFill/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551250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802AC-8C35-4117-AFBA-BB983E587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AE23B0-81DC-473F-A9D6-0F15A35A6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3CD92-2E32-4269-B29B-7A71385A7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D3173-9D82-48E1-BCED-16BDA0057989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C0815-77EF-46A7-AA4D-806E79365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49F54-CD43-4817-AF82-649B1B566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BACFB-F8AC-42F3-B202-CCE5A2F1F8D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9E870B3-7922-4E3A-A230-EE03D5432B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999" y="323066"/>
            <a:ext cx="891701" cy="890568"/>
          </a:xfrm>
          <a:prstGeom prst="ellipse">
            <a:avLst/>
          </a:prstGeom>
          <a:ln w="63500" cap="rnd">
            <a:noFill/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8378373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Section Header"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802AC-8C35-4117-AFBA-BB983E587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AE23B0-81DC-473F-A9D6-0F15A35A6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3CD92-2E32-4269-B29B-7A71385A7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D3173-9D82-48E1-BCED-16BDA0057989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C0815-77EF-46A7-AA4D-806E79365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49F54-CD43-4817-AF82-649B1B566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BACFB-F8AC-42F3-B202-CCE5A2F1F8D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9E870B3-7922-4E3A-A230-EE03D5432B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999" y="323066"/>
            <a:ext cx="891701" cy="890568"/>
          </a:xfrm>
          <a:prstGeom prst="ellipse">
            <a:avLst/>
          </a:prstGeom>
          <a:ln w="63500" cap="rnd">
            <a:noFill/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6543832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802AC-8C35-4117-AFBA-BB983E587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AE23B0-81DC-473F-A9D6-0F15A35A6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3CD92-2E32-4269-B29B-7A71385A7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D3173-9D82-48E1-BCED-16BDA0057989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C0815-77EF-46A7-AA4D-806E79365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49F54-CD43-4817-AF82-649B1B566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BACFB-F8AC-42F3-B202-CCE5A2F1F8D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10821E-7B96-4847-9BAE-C7854FADAD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06062"/>
            <a:ext cx="2535580" cy="9369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951903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F2468-39FA-401D-8B25-5825EDBC92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12625"/>
            <a:ext cx="5181600" cy="4764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180031-EA15-4EB0-9382-616D9F4B10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12625"/>
            <a:ext cx="5181600" cy="4764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BA7C1D-3A84-45A5-ADD4-D7964090A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D3173-9D82-48E1-BCED-16BDA0057989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C7C9C0-EEBF-491C-ABC1-F0D2332BD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3EA5C0-EBE5-456B-822C-D29EA3B0A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BACFB-F8AC-42F3-B202-CCE5A2F1F8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839AC03-238C-4698-BB47-F4BCD0E0D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1542" y="365126"/>
            <a:ext cx="9242258" cy="8681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2FD4563-DA1C-4520-A680-C8B1C149B8C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365126"/>
            <a:ext cx="891701" cy="890568"/>
          </a:xfrm>
          <a:prstGeom prst="ellipse">
            <a:avLst/>
          </a:prstGeom>
          <a:ln w="63500" cap="rnd">
            <a:noFill/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090992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7CCF97-EDB8-4DCB-AE1F-DF0BBAC34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FBBB78-C788-437B-A978-B5999DC2E2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0CAD66-2B23-414C-B5E7-1982E417CF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D1C190-E39A-46B7-848A-E294F4EF42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49EAF3-7552-450B-978C-A3CB65537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D3173-9D82-48E1-BCED-16BDA0057989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3655A3-AA56-4CD7-9776-E979AE2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5E5B77-DFEF-4719-A8C7-2B7DF5F37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BACFB-F8AC-42F3-B202-CCE5A2F1F8D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AFAD9D0-9DC5-49EC-A25F-F7E01BBA1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1542" y="365126"/>
            <a:ext cx="9242258" cy="8681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1A459D5-9AD3-4D5A-98DD-06986AECDF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365126"/>
            <a:ext cx="891701" cy="890568"/>
          </a:xfrm>
          <a:prstGeom prst="ellipse">
            <a:avLst/>
          </a:prstGeom>
          <a:ln w="63500" cap="rnd">
            <a:noFill/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250493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83A986-B40F-43A5-80C8-8F9F58F7B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45D04C-AB59-477F-A890-4D49BDB823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CF2223-E8B9-4080-B034-E2C09B82B7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D3173-9D82-48E1-BCED-16BDA0057989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66092-D3BF-4D47-82EA-4E9997DE88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07F3B3-97A5-4551-B0EC-250FF8DEB5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BACFB-F8AC-42F3-B202-CCE5A2F1F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12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7" r:id="rId2"/>
    <p:sldLayoutId id="2147483650" r:id="rId3"/>
    <p:sldLayoutId id="2147483651" r:id="rId4"/>
    <p:sldLayoutId id="2147483668" r:id="rId5"/>
    <p:sldLayoutId id="2147483669" r:id="rId6"/>
    <p:sldLayoutId id="2147483666" r:id="rId7"/>
    <p:sldLayoutId id="2147483652" r:id="rId8"/>
    <p:sldLayoutId id="2147483653" r:id="rId9"/>
    <p:sldLayoutId id="2147483654" r:id="rId10"/>
    <p:sldLayoutId id="2147483655" r:id="rId11"/>
    <p:sldLayoutId id="2147483665" r:id="rId12"/>
    <p:sldLayoutId id="2147483663" r:id="rId13"/>
    <p:sldLayoutId id="2147483664" r:id="rId14"/>
    <p:sldLayoutId id="2147483656" r:id="rId15"/>
    <p:sldLayoutId id="2147483660" r:id="rId16"/>
    <p:sldLayoutId id="2147483657" r:id="rId17"/>
    <p:sldLayoutId id="2147483661" r:id="rId18"/>
    <p:sldLayoutId id="2147483662" r:id="rId19"/>
    <p:sldLayoutId id="2147483658" r:id="rId20"/>
    <p:sldLayoutId id="2147483659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va.com/" TargetMode="External"/><Relationship Id="rId7" Type="http://schemas.openxmlformats.org/officeDocument/2006/relationships/hyperlink" Target="https://imagecolorpicker.com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Relationship Id="rId6" Type="http://schemas.openxmlformats.org/officeDocument/2006/relationships/hyperlink" Target="https://cutit.org/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maka.i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mocratsabroad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B1FE5-F6A3-40AE-A94C-60A8FC637B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Communications Templates Deck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B8B70F-65CE-4282-8D9A-B5FE9CE1DC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Democrats Abroad China</a:t>
            </a:r>
          </a:p>
          <a:p>
            <a:r>
              <a:rPr lang="en-US" dirty="0"/>
              <a:t>Updated: Dec 11, 2019</a:t>
            </a:r>
          </a:p>
        </p:txBody>
      </p:sp>
    </p:spTree>
    <p:extLst>
      <p:ext uri="{BB962C8B-B14F-4D97-AF65-F5344CB8AC3E}">
        <p14:creationId xmlns:p14="http://schemas.microsoft.com/office/powerpoint/2010/main" val="516591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A0180-D052-4AE2-A3AE-28CEA3D22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Pre-Event Checklist (for Comms purposes)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95EA9F-0EC6-4344-87CE-42C303ECC1B8}"/>
              </a:ext>
            </a:extLst>
          </p:cNvPr>
          <p:cNvSpPr txBox="1"/>
          <p:nvPr/>
        </p:nvSpPr>
        <p:spPr>
          <a:xfrm>
            <a:off x="2111542" y="1233238"/>
            <a:ext cx="6639510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Did you tell Comms (Elaine) that this event is happening?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Did you give Comms (Elaine) this information: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WHO IS LEADING THIS EVENT: ________________________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WHO SHALL MAKE THE POSTER (Elaine / Yourself)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VENUE &amp; ADDRESS (+ does the logo need to be on poster?)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DATE &amp; TIME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WHY THIS EVENT?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Community building (caucus/region): _______________</a:t>
            </a:r>
          </a:p>
          <a:p>
            <a:pPr marL="1657350" marR="0" lvl="3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Database Request needed for region?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Information to be shared: ________________________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Viewing party of show/debate:___________________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Donation drive: ________________________________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Any other special hook: __________________________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WHAT IS HAPPENING AT THE EVENT?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Speech/Presentation by: _________________________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Any deals for dinner/drinks: ______________________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Any planned activities (raffle, bingo, postcards):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_____________________________________________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Any costs to attendees: 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4166596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ADD0AE-69BB-4270-B758-507166EC28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/>
                </a:solidFill>
              </a:rPr>
              <a:t>Confirm this with the venue: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71D715-13F3-4A28-9D86-274EF7D761B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Space (</a:t>
            </a:r>
            <a:r>
              <a:rPr lang="en-US" sz="2400" dirty="0"/>
              <a:t>where in venue is it?)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 ______________________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 Internet &amp; VPN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 Projector, HDMI cables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 Sound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86C1A7-1329-4E86-9CFC-717C583C02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/>
                </a:solidFill>
              </a:rPr>
              <a:t>Confirm you have these: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5AE706-5545-4A93-976A-3DF8BF49314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 File for viewing (either streaming link or actual file)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 PPT for introducing DA China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 A DA sign/poster of some sort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 QR code to scan for ppl to join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 QR code to scan for ppl to donate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 Any paper materials needed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err="1"/>
              <a:t>Ie</a:t>
            </a:r>
            <a:r>
              <a:rPr lang="en-US" sz="2000" dirty="0"/>
              <a:t> bingo sheets, brainstorm worksheets, postcards etc.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142763-9F38-47CC-9266-9E9F2649B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event organization purposes</a:t>
            </a:r>
          </a:p>
        </p:txBody>
      </p:sp>
    </p:spTree>
    <p:extLst>
      <p:ext uri="{BB962C8B-B14F-4D97-AF65-F5344CB8AC3E}">
        <p14:creationId xmlns:p14="http://schemas.microsoft.com/office/powerpoint/2010/main" val="1749189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1E4AC01-05C4-45FE-AFAE-4D6075E68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During Event: Best Practice Timeline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DFA06D-9C5E-4E9A-8BC0-54CE5DC4EED8}"/>
              </a:ext>
            </a:extLst>
          </p:cNvPr>
          <p:cNvSpPr txBox="1"/>
          <p:nvPr/>
        </p:nvSpPr>
        <p:spPr>
          <a:xfrm>
            <a:off x="2941674" y="1729562"/>
            <a:ext cx="7640938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Organizers arrive for set up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Organizer does quick introduction of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Democrats Abroad China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ppt available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)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Take a group picture with everyone there holding up a DA sign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make sure picture is not blurry, try to take both vertical and horizontal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Take pictures throughout the event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make sure people are in groups, doing things, not looking bored or distracted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Thank everyone for coming, remind them to join WeChat groups and/or donate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One last group photo if possible!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Send photos and event summary write up (around 1 paragraph please!) to Elaine</a:t>
            </a: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0E89EDAC-C536-400D-BF68-ED642AF57DE7}"/>
              </a:ext>
            </a:extLst>
          </p:cNvPr>
          <p:cNvSpPr/>
          <p:nvPr/>
        </p:nvSpPr>
        <p:spPr>
          <a:xfrm>
            <a:off x="2600639" y="1552352"/>
            <a:ext cx="341035" cy="49405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36CE0D-A6D5-4171-AA89-E14FEBCABF72}"/>
              </a:ext>
            </a:extLst>
          </p:cNvPr>
          <p:cNvSpPr txBox="1"/>
          <p:nvPr/>
        </p:nvSpPr>
        <p:spPr>
          <a:xfrm>
            <a:off x="960467" y="1729562"/>
            <a:ext cx="165513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&gt;10 min prior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Event Start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&lt;10 min after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During Event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10 min &gt; End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End of Event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&lt; 2 days after</a:t>
            </a:r>
          </a:p>
        </p:txBody>
      </p:sp>
    </p:spTree>
    <p:extLst>
      <p:ext uri="{BB962C8B-B14F-4D97-AF65-F5344CB8AC3E}">
        <p14:creationId xmlns:p14="http://schemas.microsoft.com/office/powerpoint/2010/main" val="1951760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2B0C0-3D64-42A7-9DEB-1DC3596E3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Poster Template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CCBE69-A999-4666-8333-BD50776809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541" y="1256595"/>
            <a:ext cx="4126860" cy="51585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6B58EA5-2432-4344-9E5A-7D0E4541F38E}"/>
              </a:ext>
            </a:extLst>
          </p:cNvPr>
          <p:cNvSpPr txBox="1"/>
          <p:nvPr/>
        </p:nvSpPr>
        <p:spPr>
          <a:xfrm>
            <a:off x="6920495" y="2165268"/>
            <a:ext cx="3260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1) RSVP to DemocratsAbroad.org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AA05A6-CE07-4E3A-B485-3661BA140475}"/>
              </a:ext>
            </a:extLst>
          </p:cNvPr>
          <p:cNvSpPr txBox="1"/>
          <p:nvPr/>
        </p:nvSpPr>
        <p:spPr>
          <a:xfrm>
            <a:off x="6910428" y="3375956"/>
            <a:ext cx="32704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2) Info: 	WHAT &amp; WHY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	DEALS &amp; ENTICEMENTS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F10A9E-F05F-41F3-AB0F-B7ED40737831}"/>
              </a:ext>
            </a:extLst>
          </p:cNvPr>
          <p:cNvSpPr txBox="1"/>
          <p:nvPr/>
        </p:nvSpPr>
        <p:spPr>
          <a:xfrm>
            <a:off x="6952130" y="4863644"/>
            <a:ext cx="2427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3) Event Timing/Location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B57B96-0C5E-448E-A320-EF79BB79C631}"/>
              </a:ext>
            </a:extLst>
          </p:cNvPr>
          <p:cNvSpPr txBox="1"/>
          <p:nvPr/>
        </p:nvSpPr>
        <p:spPr>
          <a:xfrm>
            <a:off x="6952130" y="1204691"/>
            <a:ext cx="39786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Size: Insta Vertical Poster + Facebook Ad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1080px x 1350px</a:t>
            </a:r>
          </a:p>
        </p:txBody>
      </p:sp>
    </p:spTree>
    <p:extLst>
      <p:ext uri="{BB962C8B-B14F-4D97-AF65-F5344CB8AC3E}">
        <p14:creationId xmlns:p14="http://schemas.microsoft.com/office/powerpoint/2010/main" val="33557851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1942B5C-F640-4422-9666-3163FBD96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Timeline &amp; Best Practices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50C997A-C8D5-4277-A040-20CEB111CE73}"/>
              </a:ext>
            </a:extLst>
          </p:cNvPr>
          <p:cNvGrpSpPr/>
          <p:nvPr/>
        </p:nvGrpSpPr>
        <p:grpSpPr>
          <a:xfrm>
            <a:off x="171099" y="2387010"/>
            <a:ext cx="11849801" cy="3454198"/>
            <a:chOff x="295146" y="2131828"/>
            <a:chExt cx="11849801" cy="3454198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3C0F253-6F4D-48A8-B288-83579EFF806C}"/>
                </a:ext>
              </a:extLst>
            </p:cNvPr>
            <p:cNvCxnSpPr>
              <a:cxnSpLocks/>
            </p:cNvCxnSpPr>
            <p:nvPr/>
          </p:nvCxnSpPr>
          <p:spPr>
            <a:xfrm>
              <a:off x="1134139" y="2353340"/>
              <a:ext cx="10030047" cy="70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5A31246-2D8C-48AE-9B23-5B746E70E54C}"/>
                </a:ext>
              </a:extLst>
            </p:cNvPr>
            <p:cNvSpPr/>
            <p:nvPr/>
          </p:nvSpPr>
          <p:spPr>
            <a:xfrm>
              <a:off x="1009300" y="2229295"/>
              <a:ext cx="233917" cy="24809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366D700-EDE6-4C6F-85F0-571D83EECFA1}"/>
                </a:ext>
              </a:extLst>
            </p:cNvPr>
            <p:cNvSpPr/>
            <p:nvPr/>
          </p:nvSpPr>
          <p:spPr>
            <a:xfrm>
              <a:off x="3473200" y="2239924"/>
              <a:ext cx="233917" cy="24809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8BDCF545-7DDE-47AB-96F8-9630B4E40544}"/>
                </a:ext>
              </a:extLst>
            </p:cNvPr>
            <p:cNvSpPr/>
            <p:nvPr/>
          </p:nvSpPr>
          <p:spPr>
            <a:xfrm>
              <a:off x="5937100" y="2236383"/>
              <a:ext cx="233917" cy="24809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F89213BA-85A3-440D-A131-963158CAEA7D}"/>
                </a:ext>
              </a:extLst>
            </p:cNvPr>
            <p:cNvSpPr/>
            <p:nvPr/>
          </p:nvSpPr>
          <p:spPr>
            <a:xfrm>
              <a:off x="8401000" y="2131828"/>
              <a:ext cx="457200" cy="4572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A58F04B-E15C-420B-824D-D0147A9C9402}"/>
                </a:ext>
              </a:extLst>
            </p:cNvPr>
            <p:cNvSpPr/>
            <p:nvPr/>
          </p:nvSpPr>
          <p:spPr>
            <a:xfrm>
              <a:off x="11088184" y="2254102"/>
              <a:ext cx="233917" cy="24809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6DB9991-E95F-4442-8985-012A598630E3}"/>
                </a:ext>
              </a:extLst>
            </p:cNvPr>
            <p:cNvSpPr txBox="1"/>
            <p:nvPr/>
          </p:nvSpPr>
          <p:spPr>
            <a:xfrm>
              <a:off x="295146" y="2723704"/>
              <a:ext cx="1865036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4775E7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Submit Event Form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</a:b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Begin reaching out to venues for the event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</a:b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(ask Comms for reference materials if venue is a first-time host).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Submit materials/poster creation requests.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Submit database request if needed (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ie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 – first event in XX City, need more help notifying DA members not in WeChat Groups)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DAC07E7-D8EC-42C9-9F76-4D82E68FA8F5}"/>
                </a:ext>
              </a:extLst>
            </p:cNvPr>
            <p:cNvSpPr txBox="1"/>
            <p:nvPr/>
          </p:nvSpPr>
          <p:spPr>
            <a:xfrm>
              <a:off x="2306034" y="2754482"/>
              <a:ext cx="2287509" cy="2492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4775E7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Social Poster Created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GIVE CONTENT to COMMS to be inputted on DA website/ Facebook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**Comms will give you a QR Code for your flyer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</a:b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Submitted to relevant China listings websites: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  <a:p>
              <a:pPr marL="171450" marR="0" lvl="0" indent="-17145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That’s</a:t>
              </a:r>
            </a:p>
            <a:p>
              <a:pPr marL="171450" marR="0" lvl="0" indent="-17145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TimeOUT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  <a:p>
              <a:pPr marL="171450" marR="0" lvl="0" indent="-17145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The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Beijinger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  <a:p>
              <a:pPr marL="171450" marR="0" lvl="0" indent="-17145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Shanghaiist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EBE3CD6-621C-47A6-A7B1-6413DB3C1245}"/>
                </a:ext>
              </a:extLst>
            </p:cNvPr>
            <p:cNvSpPr txBox="1"/>
            <p:nvPr/>
          </p:nvSpPr>
          <p:spPr>
            <a:xfrm>
              <a:off x="4447691" y="2723704"/>
              <a:ext cx="3194756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4775E7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WeChat Reminders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Promote in WeChat to the relevant groups: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**Tick FULL IMAGE for flyer on WeChat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  <a:p>
              <a:pPr marL="171450" marR="0" lvl="0" indent="-17145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2 weeks before</a:t>
              </a:r>
            </a:p>
            <a:p>
              <a:pPr marL="171450" marR="0" lvl="0" indent="-17145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1 week before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</a:b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(+ on Insta)</a:t>
              </a:r>
            </a:p>
            <a:p>
              <a:pPr marL="171450" marR="0" lvl="0" indent="-17145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2 days before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</a:b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Day of event</a:t>
              </a:r>
            </a:p>
            <a:p>
              <a:pPr marL="171450" marR="0" lvl="0" indent="-17145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  <a:p>
              <a:pPr marL="171450" marR="0" lvl="0" indent="-17145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IT: Figure out how the venue can support with VPN, Sound, Projector. HDMI Connection </a:t>
              </a:r>
            </a:p>
            <a:p>
              <a:pPr marL="171450" marR="0" lvl="0" indent="-17145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File for Viewing: Either streaming off of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Youtube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, or look out for link to downloadable file via Leadership Mailing List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82F2955-19C9-4438-95B8-BAE253E9E495}"/>
                </a:ext>
              </a:extLst>
            </p:cNvPr>
            <p:cNvSpPr txBox="1"/>
            <p:nvPr/>
          </p:nvSpPr>
          <p:spPr>
            <a:xfrm>
              <a:off x="7518746" y="2723704"/>
              <a:ext cx="2221708" cy="25237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4775E7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THE EVENT HAPPENS!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Take at least one large group pic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Ideally have 4-5 quality pics to choose from, with signs/ DA memorabilia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PLEASE DON’T SEND: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</a:b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1. Pics w just one person (unless they are a speaker)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2. Pics where people look bored or distracted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3. Pics that are out of focus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BD0BE2A-2940-43E3-B525-8BFF94623174}"/>
                </a:ext>
              </a:extLst>
            </p:cNvPr>
            <p:cNvSpPr txBox="1"/>
            <p:nvPr/>
          </p:nvSpPr>
          <p:spPr>
            <a:xfrm>
              <a:off x="10253234" y="2723704"/>
              <a:ext cx="1891713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4775E7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Event Summary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Given to Comms Director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A GOOD SUMMARY: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What was the event for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What was accomplished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Thanks to everybody!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Link to more info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Will be posted to the relevant channels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1F5D13B1-441C-4638-9AB8-DBB42F41D7D2}"/>
              </a:ext>
            </a:extLst>
          </p:cNvPr>
          <p:cNvSpPr txBox="1"/>
          <p:nvPr/>
        </p:nvSpPr>
        <p:spPr>
          <a:xfrm>
            <a:off x="546856" y="1876378"/>
            <a:ext cx="9264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w Cen MT" panose="020B0602020104020603"/>
                <a:ea typeface="+mn-ea"/>
                <a:cs typeface="+mn-cs"/>
              </a:rPr>
              <a:t>4-6 weeks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w Cen MT" panose="020B0602020104020603"/>
                <a:ea typeface="+mn-ea"/>
                <a:cs typeface="+mn-cs"/>
              </a:rPr>
              <a:t>before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14069C5-BDAC-42CB-A84A-3C15782BC42B}"/>
              </a:ext>
            </a:extLst>
          </p:cNvPr>
          <p:cNvSpPr txBox="1"/>
          <p:nvPr/>
        </p:nvSpPr>
        <p:spPr>
          <a:xfrm>
            <a:off x="2985115" y="1876378"/>
            <a:ext cx="976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w Cen MT" panose="020B0602020104020603"/>
                <a:ea typeface="+mn-ea"/>
                <a:cs typeface="+mn-cs"/>
              </a:rPr>
              <a:t>3-4 weeks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w Cen MT" panose="020B0602020104020603"/>
                <a:ea typeface="+mn-ea"/>
                <a:cs typeface="+mn-cs"/>
              </a:rPr>
              <a:t>before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460C1F7-1991-40CE-B10B-951F9F49CD64}"/>
              </a:ext>
            </a:extLst>
          </p:cNvPr>
          <p:cNvSpPr txBox="1"/>
          <p:nvPr/>
        </p:nvSpPr>
        <p:spPr>
          <a:xfrm>
            <a:off x="5521276" y="1876378"/>
            <a:ext cx="8174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w Cen MT" panose="020B0602020104020603"/>
                <a:ea typeface="+mn-ea"/>
                <a:cs typeface="+mn-cs"/>
              </a:rPr>
              <a:t>2 weeks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w Cen MT" panose="020B0602020104020603"/>
                <a:ea typeface="+mn-ea"/>
                <a:cs typeface="+mn-cs"/>
              </a:rPr>
              <a:t>before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0067918-8C9E-4D1B-B323-F9D330856D2D}"/>
              </a:ext>
            </a:extLst>
          </p:cNvPr>
          <p:cNvSpPr txBox="1"/>
          <p:nvPr/>
        </p:nvSpPr>
        <p:spPr>
          <a:xfrm>
            <a:off x="10622469" y="1883013"/>
            <a:ext cx="9051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w Cen MT" panose="020B0602020104020603"/>
                <a:ea typeface="+mn-ea"/>
                <a:cs typeface="+mn-cs"/>
              </a:rPr>
              <a:t>≤1 week after</a:t>
            </a:r>
          </a:p>
        </p:txBody>
      </p:sp>
    </p:spTree>
    <p:extLst>
      <p:ext uri="{BB962C8B-B14F-4D97-AF65-F5344CB8AC3E}">
        <p14:creationId xmlns:p14="http://schemas.microsoft.com/office/powerpoint/2010/main" val="3740345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784A0-4510-47F2-86B7-FC158F267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Posts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5F0008-7BD8-4770-97DB-C20E8D06FE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Templates, Best Practices, Next Steps</a:t>
            </a:r>
          </a:p>
        </p:txBody>
      </p:sp>
    </p:spTree>
    <p:extLst>
      <p:ext uri="{BB962C8B-B14F-4D97-AF65-F5344CB8AC3E}">
        <p14:creationId xmlns:p14="http://schemas.microsoft.com/office/powerpoint/2010/main" val="1488510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66C84-98BF-4B79-ADF3-B9F180070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FB/IG Posts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D0040-5751-4471-AACB-82C6F8448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dirty="0"/>
              <a:t>Why:</a:t>
            </a:r>
          </a:p>
          <a:p>
            <a:r>
              <a:rPr lang="en-US" dirty="0"/>
              <a:t>Timing considerations:</a:t>
            </a:r>
          </a:p>
          <a:p>
            <a:endParaRPr lang="en-US" dirty="0"/>
          </a:p>
          <a:p>
            <a:r>
              <a:rPr lang="en-US" dirty="0"/>
              <a:t>Facebook copy: </a:t>
            </a:r>
          </a:p>
          <a:p>
            <a:pPr lvl="1"/>
            <a:r>
              <a:rPr lang="en-US" dirty="0"/>
              <a:t>Ideally</a:t>
            </a:r>
            <a:r>
              <a:rPr lang="zh-CN" altLang="en-US" dirty="0"/>
              <a:t> </a:t>
            </a:r>
            <a:r>
              <a:rPr lang="en-US" altLang="zh-CN" dirty="0"/>
              <a:t>40-80</a:t>
            </a:r>
            <a:r>
              <a:rPr lang="zh-CN" altLang="en-US" dirty="0"/>
              <a:t> </a:t>
            </a:r>
            <a:r>
              <a:rPr lang="en-US" altLang="zh-CN" dirty="0"/>
              <a:t>characters</a:t>
            </a:r>
          </a:p>
          <a:p>
            <a:pPr lvl="1"/>
            <a:r>
              <a:rPr lang="en-US" dirty="0"/>
              <a:t>Link</a:t>
            </a:r>
          </a:p>
          <a:p>
            <a:r>
              <a:rPr lang="en-US" dirty="0"/>
              <a:t>Instagram copy:</a:t>
            </a:r>
          </a:p>
          <a:p>
            <a:pPr lvl="1"/>
            <a:r>
              <a:rPr lang="en-US" dirty="0"/>
              <a:t>135 – 150 characters</a:t>
            </a:r>
          </a:p>
          <a:p>
            <a:pPr lvl="1"/>
            <a:r>
              <a:rPr lang="en-US" dirty="0"/>
              <a:t>Up to five unique hashtags</a:t>
            </a:r>
          </a:p>
          <a:p>
            <a:pPr lvl="1"/>
            <a:r>
              <a:rPr lang="en-US" dirty="0"/>
              <a:t>I’ll put on the others:</a:t>
            </a:r>
          </a:p>
          <a:p>
            <a:pPr lvl="2"/>
            <a:r>
              <a:rPr lang="en-US" dirty="0"/>
              <a:t>#</a:t>
            </a:r>
            <a:r>
              <a:rPr lang="en-US" dirty="0" err="1"/>
              <a:t>dachina</a:t>
            </a:r>
            <a:r>
              <a:rPr lang="en-US" dirty="0"/>
              <a:t> #</a:t>
            </a:r>
            <a:r>
              <a:rPr lang="en-US" dirty="0" err="1"/>
              <a:t>democratsabroad</a:t>
            </a:r>
            <a:r>
              <a:rPr lang="en-US" dirty="0"/>
              <a:t> #</a:t>
            </a:r>
            <a:r>
              <a:rPr lang="en-US" dirty="0" err="1"/>
              <a:t>demsabroad</a:t>
            </a:r>
            <a:r>
              <a:rPr lang="en-US" dirty="0"/>
              <a:t> #</a:t>
            </a:r>
            <a:r>
              <a:rPr lang="en-US" dirty="0" err="1"/>
              <a:t>expatlife</a:t>
            </a:r>
            <a:r>
              <a:rPr lang="en-US" dirty="0"/>
              <a:t> #</a:t>
            </a:r>
            <a:r>
              <a:rPr lang="en-US" dirty="0" err="1"/>
              <a:t>americanexpats</a:t>
            </a:r>
            <a:r>
              <a:rPr lang="en-US" dirty="0"/>
              <a:t> #</a:t>
            </a:r>
            <a:r>
              <a:rPr lang="en-US" dirty="0" err="1"/>
              <a:t>americansinchina</a:t>
            </a:r>
            <a:r>
              <a:rPr lang="en-US" dirty="0"/>
              <a:t> #</a:t>
            </a:r>
            <a:r>
              <a:rPr lang="en-US" dirty="0" err="1"/>
              <a:t>dacn</a:t>
            </a:r>
            <a:r>
              <a:rPr lang="en-US" dirty="0"/>
              <a:t> #</a:t>
            </a:r>
            <a:r>
              <a:rPr lang="en-US" dirty="0" err="1"/>
              <a:t>votefromabroad</a:t>
            </a:r>
            <a:r>
              <a:rPr lang="en-US" dirty="0"/>
              <a:t> #</a:t>
            </a:r>
            <a:r>
              <a:rPr lang="en-US" dirty="0" err="1"/>
              <a:t>voteblue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52FEF6-9793-4913-AE00-8BEF7DC3C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Have an image that’s great for the @</a:t>
            </a:r>
            <a:r>
              <a:rPr lang="en-US" dirty="0" err="1"/>
              <a:t>democratsabroadchina</a:t>
            </a:r>
            <a:r>
              <a:rPr lang="en-US" dirty="0"/>
              <a:t> Instagram?</a:t>
            </a:r>
          </a:p>
          <a:p>
            <a:endParaRPr lang="en-US" dirty="0"/>
          </a:p>
          <a:p>
            <a:r>
              <a:rPr lang="en-US" dirty="0"/>
              <a:t>@ Elaine in the Comms Chat and send the following &gt;&gt;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6229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C84279-92E4-8C45-A84E-768D8533B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293" y="358804"/>
            <a:ext cx="9518073" cy="813666"/>
          </a:xfrm>
        </p:spPr>
        <p:txBody>
          <a:bodyPr/>
          <a:lstStyle/>
          <a:p>
            <a:r>
              <a:rPr kumimoji="1" lang="en-US" altLang="zh-CN" dirty="0"/>
              <a:t>Defining our Content Pillars</a:t>
            </a:r>
            <a:endParaRPr kumimoji="1" lang="zh-CN" altLang="en-US" dirty="0"/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8296C04E-0094-7D40-AB2C-AF7CDDEC0E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4281195"/>
              </p:ext>
            </p:extLst>
          </p:nvPr>
        </p:nvGraphicFramePr>
        <p:xfrm>
          <a:off x="185445" y="1573360"/>
          <a:ext cx="11761715" cy="4531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85734">
                  <a:extLst>
                    <a:ext uri="{9D8B030D-6E8A-4147-A177-3AD203B41FA5}">
                      <a16:colId xmlns:a16="http://schemas.microsoft.com/office/drawing/2014/main" val="2150096885"/>
                    </a:ext>
                  </a:extLst>
                </a:gridCol>
                <a:gridCol w="2818952">
                  <a:extLst>
                    <a:ext uri="{9D8B030D-6E8A-4147-A177-3AD203B41FA5}">
                      <a16:colId xmlns:a16="http://schemas.microsoft.com/office/drawing/2014/main" val="201131762"/>
                    </a:ext>
                  </a:extLst>
                </a:gridCol>
                <a:gridCol w="2352343">
                  <a:extLst>
                    <a:ext uri="{9D8B030D-6E8A-4147-A177-3AD203B41FA5}">
                      <a16:colId xmlns:a16="http://schemas.microsoft.com/office/drawing/2014/main" val="4069755316"/>
                    </a:ext>
                  </a:extLst>
                </a:gridCol>
                <a:gridCol w="2352343">
                  <a:extLst>
                    <a:ext uri="{9D8B030D-6E8A-4147-A177-3AD203B41FA5}">
                      <a16:colId xmlns:a16="http://schemas.microsoft.com/office/drawing/2014/main" val="4261355953"/>
                    </a:ext>
                  </a:extLst>
                </a:gridCol>
                <a:gridCol w="2352343">
                  <a:extLst>
                    <a:ext uri="{9D8B030D-6E8A-4147-A177-3AD203B41FA5}">
                      <a16:colId xmlns:a16="http://schemas.microsoft.com/office/drawing/2014/main" val="27707570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Content Pillars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Political Action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DemAbroad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Community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”</a:t>
                      </a:r>
                      <a:r>
                        <a:rPr lang="en-US" altLang="zh-CN" dirty="0" err="1"/>
                        <a:t>Fun”gagement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9974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Content Examples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400" dirty="0"/>
                        <a:t>Register to Vote reminders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400" dirty="0"/>
                        <a:t>Primary/Election reminders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400" dirty="0"/>
                        <a:t>Issue Activism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400" dirty="0"/>
                        <a:t>Events: Register to Vote Drives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400" dirty="0"/>
                        <a:t>DA Events Schedule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400" dirty="0"/>
                        <a:t>Posts on our members at Int’l DA events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zh-CN" sz="1400" dirty="0" err="1"/>
                        <a:t>Instructionals</a:t>
                      </a:r>
                      <a:r>
                        <a:rPr lang="en-US" altLang="zh-CN" sz="1400" dirty="0"/>
                        <a:t> (How </a:t>
                      </a:r>
                      <a:r>
                        <a:rPr lang="en-US" altLang="zh-CN" sz="1400" dirty="0" err="1"/>
                        <a:t>Tos</a:t>
                      </a:r>
                      <a:r>
                        <a:rPr lang="en-US" altLang="zh-CN" sz="1400" dirty="0"/>
                        <a:t>/Tiny Actions)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400" dirty="0"/>
                        <a:t>Events: Socials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400" dirty="0"/>
                        <a:t>Leadership interviews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400" dirty="0" err="1"/>
                        <a:t>DemAbroad</a:t>
                      </a:r>
                      <a:r>
                        <a:rPr lang="en-US" altLang="zh-CN" sz="1400" dirty="0"/>
                        <a:t> member highlights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400" dirty="0"/>
                        <a:t>Why we matter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400" dirty="0"/>
                        <a:t>Book Club Report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400" dirty="0"/>
                        <a:t>News reposts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400" dirty="0"/>
                        <a:t>Meme reposts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400" dirty="0"/>
                        <a:t>This Day in US History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7156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Objective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Get people registered, get them active &amp; voting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Establish our legitimacy, show our ability to make change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Put ourselves front of mind, establish our community ties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Put ourselves front of mind, Engagement in downtimes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1791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Key Message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Your Vote Matters. </a:t>
                      </a:r>
                      <a:br>
                        <a:rPr lang="en-US" altLang="zh-CN" sz="1400" dirty="0"/>
                      </a:br>
                      <a:r>
                        <a:rPr lang="en-US" altLang="zh-CN" sz="1400" dirty="0"/>
                        <a:t>We can help you vote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Democrats Abroad is the 51</a:t>
                      </a:r>
                      <a:r>
                        <a:rPr lang="en-US" altLang="zh-CN" sz="1400" baseline="30000" dirty="0"/>
                        <a:t>st</a:t>
                      </a:r>
                      <a:r>
                        <a:rPr lang="en-US" altLang="zh-CN" sz="1400" dirty="0"/>
                        <a:t> State, YOU are represented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DA China is a great group to be a part of, politically &amp; socially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DA China can keep you informed in a fun way!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96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Audience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All Americans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Politically active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On the fence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All Americans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015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Content Portion*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30%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15%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30%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25%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830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Content Format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Infographics/HQ Visuals/Posts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HQ Vis/Galleries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Video/Visuals/Posts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Visuals/Posts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049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7745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38BBD2A-30E7-4598-A405-DFF0313C54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60438" y="267409"/>
            <a:ext cx="6172200" cy="6172200"/>
          </a:xfrm>
          <a:solidFill>
            <a:schemeClr val="accent3"/>
          </a:solidFill>
        </p:spPr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7B51D4C-32FD-4DDA-BB3E-D9FD44153225}"/>
              </a:ext>
            </a:extLst>
          </p:cNvPr>
          <p:cNvGrpSpPr/>
          <p:nvPr/>
        </p:nvGrpSpPr>
        <p:grpSpPr>
          <a:xfrm>
            <a:off x="5574738" y="381709"/>
            <a:ext cx="5943600" cy="5943600"/>
            <a:chOff x="3489349" y="417805"/>
            <a:chExt cx="5486400" cy="54864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26ACEB9-74D2-4357-8623-7957014C3D44}"/>
                </a:ext>
              </a:extLst>
            </p:cNvPr>
            <p:cNvSpPr/>
            <p:nvPr/>
          </p:nvSpPr>
          <p:spPr>
            <a:xfrm>
              <a:off x="3489349" y="417805"/>
              <a:ext cx="5486400" cy="5486400"/>
            </a:xfrm>
            <a:prstGeom prst="rect">
              <a:avLst/>
            </a:prstGeom>
            <a:noFill/>
            <a:ln w="57150" cmpd="thickThin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D0733370-637A-4E3E-A083-8DAB6F3B1B3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591765" y="526699"/>
              <a:ext cx="937533" cy="936341"/>
            </a:xfrm>
            <a:prstGeom prst="ellipse">
              <a:avLst/>
            </a:prstGeom>
            <a:ln w="63500" cap="rnd">
              <a:solidFill>
                <a:schemeClr val="bg1"/>
              </a:solidFill>
            </a:ln>
            <a:effectLst/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E63AD3C7-9ED7-46D2-9448-42B6C1AC42C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45842" y="4634974"/>
              <a:ext cx="1039479" cy="1169009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</p:grpSp>
      <p:sp>
        <p:nvSpPr>
          <p:cNvPr id="9" name="Title 8">
            <a:extLst>
              <a:ext uri="{FF2B5EF4-FFF2-40B4-BE49-F238E27FC236}">
                <a16:creationId xmlns:a16="http://schemas.microsoft.com/office/drawing/2014/main" id="{D7EB9D43-0500-467A-BFF0-2C8549E0C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Square Frame Pic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2856E30-30CA-434E-BAEA-73B44F5904F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Easy creation of Square Frame Pictures</a:t>
            </a:r>
          </a:p>
          <a:p>
            <a:r>
              <a:rPr lang="en-US" dirty="0"/>
              <a:t>For </a:t>
            </a:r>
            <a:r>
              <a:rPr lang="en-US" dirty="0" err="1"/>
              <a:t>imgs</a:t>
            </a:r>
            <a:r>
              <a:rPr lang="en-US" dirty="0"/>
              <a:t> on Instagram, WeChat Moments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Click on icon inside frame to add a picture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Make sure the picture is at least big enough to not look pixelated inside this </a:t>
            </a:r>
            <a:r>
              <a:rPr lang="en-US" dirty="0" err="1"/>
              <a:t>Powerpoint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Screengrab (Mac: CmdShft4; Win: </a:t>
            </a:r>
            <a:r>
              <a:rPr lang="en-US" dirty="0" err="1"/>
              <a:t>PrtSc</a:t>
            </a:r>
            <a:r>
              <a:rPr lang="en-US" dirty="0"/>
              <a:t> into Paint or the Snipping Tool) and crop to the edges of the picture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Voila, you have a square file!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012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6F7AD-79B2-47E3-8BD3-908924E23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DACN Comms Structure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B3AAA-8CF3-4B37-BD18-FB45C5057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The DA Comms Structure will be leveraging Point People in our various Caucuses &amp; Regions to help ensure that events/communications are appropriately branded “Democrats Abroad” and that members across Caucuses &amp; Locations have a clear idea of what’s going on for all of China.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FE9CB03-76B5-44A5-92A1-6329DC35AF55}"/>
              </a:ext>
            </a:extLst>
          </p:cNvPr>
          <p:cNvSpPr/>
          <p:nvPr/>
        </p:nvSpPr>
        <p:spPr>
          <a:xfrm>
            <a:off x="1169581" y="2651051"/>
            <a:ext cx="2892056" cy="11695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Is this the Structure for Caucus &amp;/or Region leadership teams?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FFBEB0-C00B-4609-9478-A71487485B50}"/>
              </a:ext>
            </a:extLst>
          </p:cNvPr>
          <p:cNvSpPr txBox="1"/>
          <p:nvPr/>
        </p:nvSpPr>
        <p:spPr>
          <a:xfrm>
            <a:off x="1226288" y="3919870"/>
            <a:ext cx="277864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NO!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The DACN Comms Director does not decide how Caucus &amp; Regions structure themselves. 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The only thing the DACN Comms Director is concerned with is who to contact/receive events &amp; communications proposals from.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61C9159-A88F-4738-8752-77C6661C2605}"/>
              </a:ext>
            </a:extLst>
          </p:cNvPr>
          <p:cNvSpPr/>
          <p:nvPr/>
        </p:nvSpPr>
        <p:spPr>
          <a:xfrm>
            <a:off x="4649972" y="2651051"/>
            <a:ext cx="2892056" cy="11695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Will the Comms Director be in charge of events for Caucuses or Regions?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E5D728-8337-4169-86BF-73F1F757D52E}"/>
              </a:ext>
            </a:extLst>
          </p:cNvPr>
          <p:cNvSpPr txBox="1"/>
          <p:nvPr/>
        </p:nvSpPr>
        <p:spPr>
          <a:xfrm>
            <a:off x="4727945" y="3919870"/>
            <a:ext cx="277864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NO!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The DACN Comms Director’s role is facilitator of the events Caucuses &amp; Regions decide on their own. 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Caucuses &amp; Regions are responsible for turning in the appropriate forms to the DACN Comms Director in order to get events officially sanctioned by DACN.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A611C1A-C000-46D1-BF96-554C4CC84B2E}"/>
              </a:ext>
            </a:extLst>
          </p:cNvPr>
          <p:cNvSpPr/>
          <p:nvPr/>
        </p:nvSpPr>
        <p:spPr>
          <a:xfrm>
            <a:off x="8001886" y="2661733"/>
            <a:ext cx="2892056" cy="11695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Can the Comms Director deny a Caucus or Region from holding an event?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3B8EC9-B264-43B1-9F00-AB9924F6167B}"/>
              </a:ext>
            </a:extLst>
          </p:cNvPr>
          <p:cNvSpPr txBox="1"/>
          <p:nvPr/>
        </p:nvSpPr>
        <p:spPr>
          <a:xfrm>
            <a:off x="8058593" y="3919870"/>
            <a:ext cx="277864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NO!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The DACN Comms Director can deny officially sanctioning it as a DACN event, but Caucuses &amp; Regions have ultimate responsibility over the events they choose to hold.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But the DACN Comms Director must explain why an event shouldn’t be sanctioned to the </a:t>
            </a:r>
            <a:r>
              <a:rPr lang="en-US" sz="1400" dirty="0" err="1"/>
              <a:t>ExComm</a:t>
            </a:r>
            <a:r>
              <a:rPr lang="en-US" sz="1400" dirty="0"/>
              <a:t>, who can reconsider.</a:t>
            </a:r>
          </a:p>
        </p:txBody>
      </p:sp>
    </p:spTree>
    <p:extLst>
      <p:ext uri="{BB962C8B-B14F-4D97-AF65-F5344CB8AC3E}">
        <p14:creationId xmlns:p14="http://schemas.microsoft.com/office/powerpoint/2010/main" val="3428534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39E4B-CDD4-46D1-8008-2C0689D15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the DA Comms Structure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8765B-C22C-403D-BC0D-F14934402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Streamline tasks required for DA to properly market activities, actions &amp; other news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Give some guidelines to optimize activities, actions &amp; other news for the DA community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an updatable list of point people so DA Comms Lead knows who owns giving the right details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an updatable list of volunteers who can help us get things done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809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0FC1F-E3B2-4B81-91A3-C439769BD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Like Graphic Design? Help us out!</a:t>
            </a:r>
          </a:p>
        </p:txBody>
      </p:sp>
      <p:pic>
        <p:nvPicPr>
          <p:cNvPr id="1026" name="Picture 2" descr="Image result for canva">
            <a:extLst>
              <a:ext uri="{FF2B5EF4-FFF2-40B4-BE49-F238E27FC236}">
                <a16:creationId xmlns:a16="http://schemas.microsoft.com/office/drawing/2014/main" id="{FE9D2EEA-224B-4EDF-A25A-C2A8270279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279" y="1655914"/>
            <a:ext cx="3544186" cy="173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C52233D-384A-4706-986C-8542D76FFD63}"/>
              </a:ext>
            </a:extLst>
          </p:cNvPr>
          <p:cNvSpPr/>
          <p:nvPr/>
        </p:nvSpPr>
        <p:spPr>
          <a:xfrm>
            <a:off x="2211572" y="1580710"/>
            <a:ext cx="3657600" cy="452947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9B4D47-FFD0-47C8-B719-851215193C10}"/>
              </a:ext>
            </a:extLst>
          </p:cNvPr>
          <p:cNvSpPr txBox="1"/>
          <p:nvPr/>
        </p:nvSpPr>
        <p:spPr>
          <a:xfrm>
            <a:off x="2268280" y="3476113"/>
            <a:ext cx="35441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Join our Canva Group if you like to design posters or social feed images!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Message Elaine with your </a:t>
            </a:r>
            <a:r>
              <a:rPr lang="en-US" sz="1600" dirty="0">
                <a:hlinkClick r:id="rId3"/>
              </a:rPr>
              <a:t>canva.com </a:t>
            </a:r>
            <a:r>
              <a:rPr lang="en-US" sz="1600" dirty="0"/>
              <a:t>login email address to get access to the group resources.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(Canva is freemium, we are doing everything on the free account for now)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3BDF52-EE7E-456A-A38D-4D622BF319A6}"/>
              </a:ext>
            </a:extLst>
          </p:cNvPr>
          <p:cNvSpPr/>
          <p:nvPr/>
        </p:nvSpPr>
        <p:spPr>
          <a:xfrm>
            <a:off x="6333460" y="1580710"/>
            <a:ext cx="3657600" cy="3785191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856215-162B-4789-BBD1-56AD21FEC5CA}"/>
              </a:ext>
            </a:extLst>
          </p:cNvPr>
          <p:cNvSpPr txBox="1"/>
          <p:nvPr/>
        </p:nvSpPr>
        <p:spPr>
          <a:xfrm>
            <a:off x="6390168" y="3476113"/>
            <a:ext cx="35441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If you can read Chinese and would be interested in creating WeChat-sharable H5 pages, check out </a:t>
            </a:r>
            <a:r>
              <a:rPr lang="en-US" sz="1600" dirty="0">
                <a:hlinkClick r:id="rId4"/>
              </a:rPr>
              <a:t>MAKA.IM</a:t>
            </a:r>
            <a:endParaRPr lang="en-US" sz="1600" dirty="0"/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Not necessary for the majority of the events but could be useful for sharing information on WeChat.</a:t>
            </a:r>
          </a:p>
        </p:txBody>
      </p:sp>
      <p:pic>
        <p:nvPicPr>
          <p:cNvPr id="1028" name="Picture 4" descr="Image result for maka.im">
            <a:extLst>
              <a:ext uri="{FF2B5EF4-FFF2-40B4-BE49-F238E27FC236}">
                <a16:creationId xmlns:a16="http://schemas.microsoft.com/office/drawing/2014/main" id="{7199B6B5-9725-4096-AF96-5CFAFA8CE3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92" b="10902"/>
          <a:stretch/>
        </p:blipFill>
        <p:spPr bwMode="auto">
          <a:xfrm>
            <a:off x="6390167" y="1655914"/>
            <a:ext cx="3544186" cy="173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CB33DEB-42A0-4289-91E6-117AC55B9760}"/>
              </a:ext>
            </a:extLst>
          </p:cNvPr>
          <p:cNvSpPr txBox="1"/>
          <p:nvPr/>
        </p:nvSpPr>
        <p:spPr>
          <a:xfrm>
            <a:off x="6333460" y="5489441"/>
            <a:ext cx="41521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/>
              <a:t>URL</a:t>
            </a:r>
            <a:r>
              <a:rPr lang="zh-CN" altLang="en-US" sz="1400" dirty="0"/>
              <a:t> </a:t>
            </a:r>
            <a:r>
              <a:rPr lang="en-US" altLang="zh-CN" sz="1400" dirty="0" err="1"/>
              <a:t>shortener</a:t>
            </a:r>
            <a:r>
              <a:rPr lang="zh-CN" altLang="en-US" sz="1400" dirty="0"/>
              <a:t> </a:t>
            </a:r>
            <a:r>
              <a:rPr lang="en-US" altLang="zh-CN" sz="1400" dirty="0"/>
              <a:t>that</a:t>
            </a:r>
            <a:r>
              <a:rPr lang="zh-CN" altLang="en-US" sz="1400" dirty="0"/>
              <a:t> </a:t>
            </a:r>
            <a:r>
              <a:rPr lang="en-US" altLang="zh-CN" sz="1400" dirty="0"/>
              <a:t>works</a:t>
            </a:r>
            <a:r>
              <a:rPr lang="zh-CN" altLang="en-US" sz="1400" dirty="0"/>
              <a:t> </a:t>
            </a:r>
            <a:r>
              <a:rPr lang="en-US" altLang="zh-CN" sz="1400" dirty="0"/>
              <a:t>in</a:t>
            </a:r>
            <a:r>
              <a:rPr lang="zh-CN" altLang="en-US" sz="1400" dirty="0"/>
              <a:t> </a:t>
            </a:r>
            <a:r>
              <a:rPr lang="en-US" altLang="zh-CN" sz="1400" dirty="0"/>
              <a:t>China (?)</a:t>
            </a:r>
            <a:r>
              <a:rPr lang="zh-CN" altLang="en-US" sz="1400" dirty="0"/>
              <a:t> </a:t>
            </a:r>
            <a:endParaRPr lang="en-US" altLang="zh-CN" sz="1400" dirty="0"/>
          </a:p>
          <a:p>
            <a:r>
              <a:rPr lang="en-US" sz="1400" dirty="0">
                <a:hlinkClick r:id="rId6"/>
              </a:rPr>
              <a:t>https://cutit.org/</a:t>
            </a:r>
            <a:endParaRPr lang="en-US" sz="1400" dirty="0"/>
          </a:p>
          <a:p>
            <a:r>
              <a:rPr lang="en-US" sz="1400" dirty="0"/>
              <a:t>Easy web color picker (for finding the right HEX values):</a:t>
            </a:r>
          </a:p>
          <a:p>
            <a:r>
              <a:rPr lang="en-US" sz="1400" dirty="0">
                <a:hlinkClick r:id="rId7"/>
              </a:rPr>
              <a:t>https://imagecolorpicker.com/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50442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784A0-4510-47F2-86B7-FC158F267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Colors &amp; Logos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1427B8-D92A-4EA1-A93D-AC91A4A092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40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B571230-14B1-4918-A184-88A33B61C5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67" y="1619682"/>
            <a:ext cx="7221868" cy="159560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92908AA-1B95-4B50-901B-814C32F932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67" y="3731978"/>
            <a:ext cx="7222179" cy="26688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9FC51B1-AB3C-4747-B08E-A1A2CE450C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6714" y="1619682"/>
            <a:ext cx="3638244" cy="3427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500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A7DF5-A450-4920-B921-F58625A08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7EBFE77-FF9D-48B0-853A-AE75FD4969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718070"/>
              </p:ext>
            </p:extLst>
          </p:nvPr>
        </p:nvGraphicFramePr>
        <p:xfrm>
          <a:off x="838198" y="3635534"/>
          <a:ext cx="10235544" cy="548640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1705924">
                  <a:extLst>
                    <a:ext uri="{9D8B030D-6E8A-4147-A177-3AD203B41FA5}">
                      <a16:colId xmlns:a16="http://schemas.microsoft.com/office/drawing/2014/main" val="1790064378"/>
                    </a:ext>
                  </a:extLst>
                </a:gridCol>
                <a:gridCol w="1705924">
                  <a:extLst>
                    <a:ext uri="{9D8B030D-6E8A-4147-A177-3AD203B41FA5}">
                      <a16:colId xmlns:a16="http://schemas.microsoft.com/office/drawing/2014/main" val="1529511996"/>
                    </a:ext>
                  </a:extLst>
                </a:gridCol>
                <a:gridCol w="1705924">
                  <a:extLst>
                    <a:ext uri="{9D8B030D-6E8A-4147-A177-3AD203B41FA5}">
                      <a16:colId xmlns:a16="http://schemas.microsoft.com/office/drawing/2014/main" val="422394890"/>
                    </a:ext>
                  </a:extLst>
                </a:gridCol>
                <a:gridCol w="1705924">
                  <a:extLst>
                    <a:ext uri="{9D8B030D-6E8A-4147-A177-3AD203B41FA5}">
                      <a16:colId xmlns:a16="http://schemas.microsoft.com/office/drawing/2014/main" val="167583725"/>
                    </a:ext>
                  </a:extLst>
                </a:gridCol>
                <a:gridCol w="1705924">
                  <a:extLst>
                    <a:ext uri="{9D8B030D-6E8A-4147-A177-3AD203B41FA5}">
                      <a16:colId xmlns:a16="http://schemas.microsoft.com/office/drawing/2014/main" val="4234615623"/>
                    </a:ext>
                  </a:extLst>
                </a:gridCol>
                <a:gridCol w="1705924">
                  <a:extLst>
                    <a:ext uri="{9D8B030D-6E8A-4147-A177-3AD203B41FA5}">
                      <a16:colId xmlns:a16="http://schemas.microsoft.com/office/drawing/2014/main" val="19983860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HTML code: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#27275B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HTML code: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#8292CC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HTML code: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#BD262D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82604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RGB code: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 dirty="0">
                          <a:effectLst/>
                        </a:rPr>
                        <a:t>R: 39 G: 39 B: 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RGB code: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 dirty="0">
                          <a:effectLst/>
                        </a:rPr>
                        <a:t>R: 130 G: 146 B: 204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RGB code: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 dirty="0">
                          <a:effectLst/>
                        </a:rPr>
                        <a:t>R: 189 G: 38 B: 45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9684391"/>
                  </a:ext>
                </a:extLst>
              </a:tr>
            </a:tbl>
          </a:graphicData>
        </a:graphic>
      </p:graphicFrame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15B4A06-9764-407F-BF8B-18CC9D3F73FF}"/>
              </a:ext>
            </a:extLst>
          </p:cNvPr>
          <p:cNvSpPr/>
          <p:nvPr/>
        </p:nvSpPr>
        <p:spPr>
          <a:xfrm>
            <a:off x="8447315" y="2274124"/>
            <a:ext cx="2202872" cy="1068779"/>
          </a:xfrm>
          <a:prstGeom prst="roundRect">
            <a:avLst/>
          </a:prstGeom>
          <a:solidFill>
            <a:srgbClr val="BD26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F46BB05-2E71-40C3-A383-16D15567D348}"/>
              </a:ext>
            </a:extLst>
          </p:cNvPr>
          <p:cNvSpPr/>
          <p:nvPr/>
        </p:nvSpPr>
        <p:spPr>
          <a:xfrm>
            <a:off x="1541813" y="2274124"/>
            <a:ext cx="2202872" cy="1068779"/>
          </a:xfrm>
          <a:prstGeom prst="roundRect">
            <a:avLst/>
          </a:prstGeom>
          <a:solidFill>
            <a:srgbClr val="27275B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0C721E5-94FD-4BCE-9E86-F92C8E6C6D59}"/>
              </a:ext>
            </a:extLst>
          </p:cNvPr>
          <p:cNvSpPr/>
          <p:nvPr/>
        </p:nvSpPr>
        <p:spPr>
          <a:xfrm>
            <a:off x="4994564" y="2274124"/>
            <a:ext cx="2202872" cy="1068779"/>
          </a:xfrm>
          <a:prstGeom prst="roundRect">
            <a:avLst/>
          </a:prstGeom>
          <a:solidFill>
            <a:srgbClr val="8292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91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784A0-4510-47F2-86B7-FC158F267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5F0008-7BD8-4770-97DB-C20E8D06FE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Templates, Best Practices, Next Steps</a:t>
            </a:r>
          </a:p>
        </p:txBody>
      </p:sp>
    </p:spTree>
    <p:extLst>
      <p:ext uri="{BB962C8B-B14F-4D97-AF65-F5344CB8AC3E}">
        <p14:creationId xmlns:p14="http://schemas.microsoft.com/office/powerpoint/2010/main" val="3924925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7692D-F938-44E5-8173-94E56B4E4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Want to host an event?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A6C3CD8-371D-4C6F-8E6A-CC6CE46DEE0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80012" y="1002348"/>
          <a:ext cx="6172200" cy="4866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91007">
                  <a:extLst>
                    <a:ext uri="{9D8B030D-6E8A-4147-A177-3AD203B41FA5}">
                      <a16:colId xmlns:a16="http://schemas.microsoft.com/office/drawing/2014/main" val="1574692887"/>
                    </a:ext>
                  </a:extLst>
                </a:gridCol>
                <a:gridCol w="4281193">
                  <a:extLst>
                    <a:ext uri="{9D8B030D-6E8A-4147-A177-3AD203B41FA5}">
                      <a16:colId xmlns:a16="http://schemas.microsoft.com/office/drawing/2014/main" val="120752742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Event Form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139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 of 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036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Caucus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events should be either:</a:t>
                      </a:r>
                      <a:br>
                        <a:rPr lang="en-US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Election-related (USA or DA)</a:t>
                      </a:r>
                    </a:p>
                    <a:p>
                      <a:r>
                        <a:rPr lang="en-US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Led by a specific Caucus (or co-led by Caucuses)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806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Date &amp;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MM/DD – XX:XX to XX:XX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5966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Fees or Deals?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Please enter any entrance admission fees required or drink/food deals on offer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522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Location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China-based address, only English needed</a:t>
                      </a:r>
                    </a:p>
                    <a:p>
                      <a:r>
                        <a:rPr lang="en-US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Livestream/</a:t>
                      </a:r>
                      <a:r>
                        <a:rPr lang="en-US" sz="12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Webex</a:t>
                      </a:r>
                      <a:r>
                        <a:rPr lang="en-US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links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290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Event Copy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are we doing? </a:t>
                      </a:r>
                      <a:br>
                        <a:rPr lang="en-US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Get together? Movie Screening? </a:t>
                      </a:r>
                      <a:r>
                        <a:rPr lang="en-US" sz="12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Phonebanking</a:t>
                      </a:r>
                      <a:r>
                        <a:rPr lang="en-US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Mailing?</a:t>
                      </a:r>
                    </a:p>
                    <a:p>
                      <a:br>
                        <a:rPr lang="en-US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Why?</a:t>
                      </a:r>
                    </a:p>
                    <a:p>
                      <a:r>
                        <a:rPr lang="en-US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events hook? Everyone needs to know something? Just for </a:t>
                      </a:r>
                      <a:r>
                        <a:rPr lang="en-US" sz="12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funsies</a:t>
                      </a:r>
                      <a:r>
                        <a:rPr lang="en-US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314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Materials Requests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you need a banner? Postcards? Flyers?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2195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Main Point 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Name/WeChat ID (won’t be published)</a:t>
                      </a:r>
                    </a:p>
                    <a:p>
                      <a:r>
                        <a:rPr lang="en-US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person who Elaine will be bothering for photos &amp; recaps after the event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045682"/>
                  </a:ext>
                </a:extLst>
              </a:tr>
            </a:tbl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B83ECB-2A04-4618-8A23-593B3BA03E7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Step 1: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Ask a DA Comms member if it works for the calendar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Step 2: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Fill out the form to the right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Step 3: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Get the form edited &amp; approved by the DA Comms Director: Elaine Chow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It’ll be posted to the following for you to share out: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www.democratsabroad.org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website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305C2443-D208-48CA-9DEC-27D908521D04}"/>
              </a:ext>
            </a:extLst>
          </p:cNvPr>
          <p:cNvSpPr/>
          <p:nvPr/>
        </p:nvSpPr>
        <p:spPr>
          <a:xfrm>
            <a:off x="3782846" y="3339975"/>
            <a:ext cx="304800" cy="1913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20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DemAbroadChina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C00000"/>
      </a:accent1>
      <a:accent2>
        <a:srgbClr val="FF0000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4EA6DC"/>
      </a:hlink>
      <a:folHlink>
        <a:srgbClr val="8C8C8C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runge 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mAbroad_TemplateCreator.potx [Autosaved]" id="{BD43866C-99F8-46D6-8ECD-C61005D71693}" vid="{B4DE4964-055F-4CE4-96CB-AB3E20B3E67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DemAbroad_TemplateCreator</Template>
  <TotalTime>27206</TotalTime>
  <Words>1816</Words>
  <Application>Microsoft Office PowerPoint</Application>
  <PresentationFormat>Widescreen</PresentationFormat>
  <Paragraphs>289</Paragraphs>
  <Slides>18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Tw Cen MT</vt:lpstr>
      <vt:lpstr>Wingdings</vt:lpstr>
      <vt:lpstr>Office Theme</vt:lpstr>
      <vt:lpstr>Communications Templates Deck</vt:lpstr>
      <vt:lpstr>DACN Comms Structure </vt:lpstr>
      <vt:lpstr>What does the DA Comms Structure Do?</vt:lpstr>
      <vt:lpstr>Like Graphic Design? Help us out!</vt:lpstr>
      <vt:lpstr>Colors &amp; Logos</vt:lpstr>
      <vt:lpstr>PowerPoint Presentation</vt:lpstr>
      <vt:lpstr>Colors</vt:lpstr>
      <vt:lpstr>Events</vt:lpstr>
      <vt:lpstr>Want to host an event?</vt:lpstr>
      <vt:lpstr>Pre-Event Checklist (for Comms purposes)</vt:lpstr>
      <vt:lpstr>For event organization purposes</vt:lpstr>
      <vt:lpstr>During Event: Best Practice Timeline</vt:lpstr>
      <vt:lpstr>Poster Template</vt:lpstr>
      <vt:lpstr>Event Timeline &amp; Best Practices</vt:lpstr>
      <vt:lpstr>Social Posts</vt:lpstr>
      <vt:lpstr>FB/IG Posts</vt:lpstr>
      <vt:lpstr>Defining our Content Pillars</vt:lpstr>
      <vt:lpstr>Square Frame Pic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Communications Update Deck</dc:title>
  <dc:creator>Elaine Chow</dc:creator>
  <cp:lastModifiedBy>Elaine Chow</cp:lastModifiedBy>
  <cp:revision>69</cp:revision>
  <dcterms:created xsi:type="dcterms:W3CDTF">2019-06-03T11:53:12Z</dcterms:created>
  <dcterms:modified xsi:type="dcterms:W3CDTF">2019-12-11T06:01:45Z</dcterms:modified>
</cp:coreProperties>
</file>